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66" r:id="rId3"/>
    <p:sldId id="269" r:id="rId4"/>
    <p:sldId id="270" r:id="rId5"/>
    <p:sldId id="260" r:id="rId6"/>
    <p:sldId id="271" r:id="rId7"/>
    <p:sldId id="274" r:id="rId8"/>
    <p:sldId id="267" r:id="rId9"/>
    <p:sldId id="262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57" r:id="rId20"/>
    <p:sldId id="258" r:id="rId21"/>
    <p:sldId id="256" r:id="rId22"/>
    <p:sldId id="261" r:id="rId23"/>
    <p:sldId id="284" r:id="rId24"/>
    <p:sldId id="27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600" b="1" dirty="0">
                <a:solidFill>
                  <a:schemeClr val="tx1"/>
                </a:solidFill>
              </a:rPr>
              <a:t>Comparison of Scheduling Algorithms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3977492459682037E-2"/>
          <c:y val="0.16699679463165337"/>
          <c:w val="0.94488159843354624"/>
          <c:h val="0.747502504594783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Avg Waiting 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FCFS</c:v>
                </c:pt>
                <c:pt idx="1">
                  <c:v>SJF</c:v>
                </c:pt>
                <c:pt idx="2">
                  <c:v>Round Robin</c:v>
                </c:pt>
              </c:strCache>
              <c:extLst/>
            </c:strRef>
          </c:cat>
          <c:val>
            <c:numRef>
              <c:f>Sheet1!$B$2:$B$5</c:f>
              <c:numCache>
                <c:formatCode>General</c:formatCode>
                <c:ptCount val="3"/>
                <c:pt idx="0">
                  <c:v>7</c:v>
                </c:pt>
                <c:pt idx="1">
                  <c:v>5.25</c:v>
                </c:pt>
                <c:pt idx="2">
                  <c:v>5.75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53A7-4A0D-8068-18AE9E97407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Avg Turnarround Time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FCFS</c:v>
                </c:pt>
                <c:pt idx="1">
                  <c:v>SJF</c:v>
                </c:pt>
                <c:pt idx="2">
                  <c:v>Round Robin</c:v>
                </c:pt>
              </c:strCache>
              <c:extLst/>
            </c:strRef>
          </c:cat>
          <c:val>
            <c:numRef>
              <c:f>Sheet1!$C$2:$C$5</c:f>
              <c:numCache>
                <c:formatCode>General</c:formatCode>
                <c:ptCount val="3"/>
                <c:pt idx="0">
                  <c:v>9.5</c:v>
                </c:pt>
                <c:pt idx="1">
                  <c:v>8</c:v>
                </c:pt>
                <c:pt idx="2">
                  <c:v>9.25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53A7-4A0D-8068-18AE9E97407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89614767"/>
        <c:axId val="889613935"/>
      </c:barChart>
      <c:catAx>
        <c:axId val="889614767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9613935"/>
        <c:crosses val="autoZero"/>
        <c:auto val="1"/>
        <c:lblAlgn val="ctr"/>
        <c:lblOffset val="100"/>
        <c:noMultiLvlLbl val="0"/>
      </c:catAx>
      <c:valAx>
        <c:axId val="889613935"/>
        <c:scaling>
          <c:orientation val="minMax"/>
          <c:max val="10"/>
          <c:min val="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Time(</a:t>
                </a:r>
                <a:r>
                  <a:rPr lang="en-US" dirty="0" err="1"/>
                  <a:t>ms</a:t>
                </a:r>
                <a:r>
                  <a:rPr lang="en-US" dirty="0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9614767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t"/>
      <c:layout>
        <c:manualLayout>
          <c:xMode val="edge"/>
          <c:yMode val="edge"/>
          <c:x val="0.28767875794658859"/>
          <c:y val="9.5843424877748482E-2"/>
          <c:w val="0.39062924979442282"/>
          <c:h val="7.489141899588720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50800" dir="5400000" sx="1000" sy="1000" algn="ctr" rotWithShape="0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E998C-08AA-4BD7-98FF-78796F52BB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1F5BE3-2B8E-4E80-85D1-FDE3F1CD6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77355-6E3F-48FA-9515-A2D6AECC2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EFD94-BDAC-42C5-BC33-2B46BC11E880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77B62-8425-4DD2-95D9-1E39833CF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B61CF-4060-4A3E-BDE2-30CBAEC34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031E-1E2B-45AD-BF21-092FE3EFE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25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4D4F8-B000-467D-AB11-C79C37326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44D123-2707-4ABF-9BE4-2715CD826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31F23-FE4D-444A-8306-74778CD00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EFD94-BDAC-42C5-BC33-2B46BC11E880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F2E58-6FD1-4208-B6A6-9CD3B5BBE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C871A-2DDA-445C-A23F-017655F64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031E-1E2B-45AD-BF21-092FE3EFE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28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47FB4F-D64C-4418-B065-A0E908792C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F7455E-5278-4A31-BC81-CDDFA52872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12551-26DF-4B90-868A-ECE018621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EFD94-BDAC-42C5-BC33-2B46BC11E880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9B672-79B9-44B4-88C2-867CFE095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A4FEF-9F47-4C70-81A2-0B3C87CC3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031E-1E2B-45AD-BF21-092FE3EFE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EFF82-22A5-431D-807E-67B8D805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33696-409D-4A27-BF09-4D98686F9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83B53-6A76-4428-BB00-30FF5F1C7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EFD94-BDAC-42C5-BC33-2B46BC11E880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A393E-EF1F-4935-9EF2-E3D955447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58B29-7244-428A-9702-953501BD4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031E-1E2B-45AD-BF21-092FE3EFE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172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44A0C-F88C-4F3B-9EC6-25F17CFB5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FAC452-B10F-4E1A-BE08-123A8C393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93646-79C4-43B2-9C45-B2AE5440D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EFD94-BDAC-42C5-BC33-2B46BC11E880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9B8B8-7DB6-4ABD-B192-212DF7AF8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59FE9-E6BD-40B7-92F1-37096BE1B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031E-1E2B-45AD-BF21-092FE3EFE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901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5C1AB-422F-40B8-8E3F-0EC361B6E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97A00-54A0-4126-8234-99F14C85C2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5DD4E7-BB28-4E6C-A412-C902523E5B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E4647E-CFD6-4D65-995B-C9D62DC17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EFD94-BDAC-42C5-BC33-2B46BC11E880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B360B9-8D23-4494-8AA1-819A8D7C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C3D906-DD91-486A-AC1E-FB2BABB35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031E-1E2B-45AD-BF21-092FE3EFE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891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6FAE-19A1-4FA0-B56D-EAB81E061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751B7-36E7-48E3-818F-0B17EA98A6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B1A014-C2C8-406A-9846-86C1991DC9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2EE85C-B299-4F58-999F-C0B5326B77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F2DEC-D602-4CC5-AA73-6442E6FB5A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BE6F0-6F19-4532-80BB-286C89B5E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EFD94-BDAC-42C5-BC33-2B46BC11E880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6C5917-A739-4A46-A3F9-92CBE5D2A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A3C4DA-9164-4BC6-AC5E-0A3C3E956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031E-1E2B-45AD-BF21-092FE3EFE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91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BD56A-82AF-48C1-9448-E7C655A07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4E64A8-F6FF-4C0F-AD2E-378B061E0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EFD94-BDAC-42C5-BC33-2B46BC11E880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F4E8C-FFB7-4E64-889A-A9939FCDC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BA8B5D-0B4D-468A-A76C-576B4A507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031E-1E2B-45AD-BF21-092FE3EFE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61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A44A70-47E3-4E98-8AA7-84C7F9121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EFD94-BDAC-42C5-BC33-2B46BC11E880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FA2813-D3B3-4A21-AD0A-2AF8B001B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94959-E469-4F0F-B6F0-E0D3F36A4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031E-1E2B-45AD-BF21-092FE3EFE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079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8F432-E645-43D7-82D4-D130480DE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32CB2-AD04-4EA3-841E-954B57D03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55EF3B-2426-4C66-9661-37EA955B6B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FF492C-FD16-459A-8452-B4276C32F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EFD94-BDAC-42C5-BC33-2B46BC11E880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E00F7E-F089-478D-9A4F-8DA049ED4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CAF73B-BB58-47D6-B049-A08034561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031E-1E2B-45AD-BF21-092FE3EFE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377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E5215-2AC2-48C1-BE3E-466E31FFD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F42419-5848-45A2-8E8D-C42777328D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15025A-1BE8-423B-8B24-9F10C4DF88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62826D-2C4A-4B42-902D-71AAB0551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EFD94-BDAC-42C5-BC33-2B46BC11E880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3CE594-720D-4A26-9B6D-31E787A29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FA6210-2AC5-4ABF-A3B7-769C4CDF7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031E-1E2B-45AD-BF21-092FE3EFE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578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853D22-31B9-4686-A6F1-00F48B5A1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CB608C-74A9-48D5-8492-3188FD491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1C36D-D054-4FD0-9441-3405AC8D8E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1EFD94-BDAC-42C5-BC33-2B46BC11E880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0F06D-81F9-4F0F-9568-ED0CAAB16B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7E86A-0F8D-41DC-8E95-1A15B8472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4031E-1E2B-45AD-BF21-092FE3EFE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074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13" Type="http://schemas.openxmlformats.org/officeDocument/2006/relationships/image" Target="../media/image73.png"/><Relationship Id="rId18" Type="http://schemas.openxmlformats.org/officeDocument/2006/relationships/image" Target="../media/image78.sv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svg"/><Relationship Id="rId17" Type="http://schemas.openxmlformats.org/officeDocument/2006/relationships/image" Target="../media/image77.png"/><Relationship Id="rId2" Type="http://schemas.openxmlformats.org/officeDocument/2006/relationships/image" Target="../media/image62.jpeg"/><Relationship Id="rId16" Type="http://schemas.openxmlformats.org/officeDocument/2006/relationships/image" Target="../media/image7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sv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svg"/><Relationship Id="rId4" Type="http://schemas.openxmlformats.org/officeDocument/2006/relationships/image" Target="../media/image64.svg"/><Relationship Id="rId9" Type="http://schemas.openxmlformats.org/officeDocument/2006/relationships/image" Target="../media/image69.png"/><Relationship Id="rId14" Type="http://schemas.openxmlformats.org/officeDocument/2006/relationships/image" Target="../media/image7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13" Type="http://schemas.openxmlformats.org/officeDocument/2006/relationships/image" Target="../media/image77.png"/><Relationship Id="rId18" Type="http://schemas.openxmlformats.org/officeDocument/2006/relationships/image" Target="../media/image82.svg"/><Relationship Id="rId26" Type="http://schemas.openxmlformats.org/officeDocument/2006/relationships/image" Target="../media/image90.png"/><Relationship Id="rId3" Type="http://schemas.openxmlformats.org/officeDocument/2006/relationships/image" Target="../media/image67.png"/><Relationship Id="rId21" Type="http://schemas.openxmlformats.org/officeDocument/2006/relationships/image" Target="../media/image85.png"/><Relationship Id="rId7" Type="http://schemas.openxmlformats.org/officeDocument/2006/relationships/image" Target="../media/image71.png"/><Relationship Id="rId12" Type="http://schemas.openxmlformats.org/officeDocument/2006/relationships/image" Target="../media/image76.svg"/><Relationship Id="rId17" Type="http://schemas.openxmlformats.org/officeDocument/2006/relationships/image" Target="../media/image81.png"/><Relationship Id="rId25" Type="http://schemas.openxmlformats.org/officeDocument/2006/relationships/image" Target="../media/image89.svg"/><Relationship Id="rId2" Type="http://schemas.openxmlformats.org/officeDocument/2006/relationships/image" Target="../media/image62.jpeg"/><Relationship Id="rId16" Type="http://schemas.openxmlformats.org/officeDocument/2006/relationships/image" Target="../media/image80.svg"/><Relationship Id="rId20" Type="http://schemas.openxmlformats.org/officeDocument/2006/relationships/image" Target="../media/image84.svg"/><Relationship Id="rId29" Type="http://schemas.openxmlformats.org/officeDocument/2006/relationships/image" Target="../media/image9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svg"/><Relationship Id="rId11" Type="http://schemas.openxmlformats.org/officeDocument/2006/relationships/image" Target="../media/image75.png"/><Relationship Id="rId24" Type="http://schemas.openxmlformats.org/officeDocument/2006/relationships/image" Target="../media/image88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23" Type="http://schemas.openxmlformats.org/officeDocument/2006/relationships/image" Target="../media/image87.png"/><Relationship Id="rId28" Type="http://schemas.openxmlformats.org/officeDocument/2006/relationships/image" Target="../media/image92.png"/><Relationship Id="rId10" Type="http://schemas.openxmlformats.org/officeDocument/2006/relationships/image" Target="../media/image74.svg"/><Relationship Id="rId19" Type="http://schemas.openxmlformats.org/officeDocument/2006/relationships/image" Target="../media/image83.png"/><Relationship Id="rId31" Type="http://schemas.openxmlformats.org/officeDocument/2006/relationships/image" Target="../media/image95.svg"/><Relationship Id="rId4" Type="http://schemas.openxmlformats.org/officeDocument/2006/relationships/image" Target="../media/image68.svg"/><Relationship Id="rId9" Type="http://schemas.openxmlformats.org/officeDocument/2006/relationships/image" Target="../media/image73.png"/><Relationship Id="rId14" Type="http://schemas.openxmlformats.org/officeDocument/2006/relationships/image" Target="../media/image78.svg"/><Relationship Id="rId22" Type="http://schemas.openxmlformats.org/officeDocument/2006/relationships/image" Target="../media/image86.svg"/><Relationship Id="rId27" Type="http://schemas.openxmlformats.org/officeDocument/2006/relationships/image" Target="../media/image91.svg"/><Relationship Id="rId30" Type="http://schemas.openxmlformats.org/officeDocument/2006/relationships/image" Target="../media/image9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svg"/><Relationship Id="rId17" Type="http://schemas.openxmlformats.org/officeDocument/2006/relationships/image" Target="../media/image98.jpeg"/><Relationship Id="rId2" Type="http://schemas.openxmlformats.org/officeDocument/2006/relationships/image" Target="../media/image62.jpeg"/><Relationship Id="rId16" Type="http://schemas.openxmlformats.org/officeDocument/2006/relationships/image" Target="../media/image9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sv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96.jpeg"/><Relationship Id="rId10" Type="http://schemas.openxmlformats.org/officeDocument/2006/relationships/image" Target="../media/image74.svg"/><Relationship Id="rId4" Type="http://schemas.openxmlformats.org/officeDocument/2006/relationships/image" Target="../media/image68.svg"/><Relationship Id="rId9" Type="http://schemas.openxmlformats.org/officeDocument/2006/relationships/image" Target="../media/image73.png"/><Relationship Id="rId14" Type="http://schemas.openxmlformats.org/officeDocument/2006/relationships/image" Target="../media/image7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svg"/><Relationship Id="rId3" Type="http://schemas.openxmlformats.org/officeDocument/2006/relationships/image" Target="../media/image100.svg"/><Relationship Id="rId7" Type="http://schemas.openxmlformats.org/officeDocument/2006/relationships/image" Target="../media/image104.svg"/><Relationship Id="rId12" Type="http://schemas.openxmlformats.org/officeDocument/2006/relationships/image" Target="../media/image109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11" Type="http://schemas.openxmlformats.org/officeDocument/2006/relationships/image" Target="../media/image108.svg"/><Relationship Id="rId5" Type="http://schemas.openxmlformats.org/officeDocument/2006/relationships/image" Target="../media/image102.sv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svg"/><Relationship Id="rId13" Type="http://schemas.openxmlformats.org/officeDocument/2006/relationships/image" Target="../media/image118.png"/><Relationship Id="rId3" Type="http://schemas.openxmlformats.org/officeDocument/2006/relationships/image" Target="../media/image110.svg"/><Relationship Id="rId7" Type="http://schemas.openxmlformats.org/officeDocument/2006/relationships/image" Target="../media/image107.png"/><Relationship Id="rId12" Type="http://schemas.openxmlformats.org/officeDocument/2006/relationships/image" Target="../media/image117.svg"/><Relationship Id="rId2" Type="http://schemas.openxmlformats.org/officeDocument/2006/relationships/image" Target="../media/image109.png"/><Relationship Id="rId16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11" Type="http://schemas.openxmlformats.org/officeDocument/2006/relationships/image" Target="../media/image116.png"/><Relationship Id="rId5" Type="http://schemas.openxmlformats.org/officeDocument/2006/relationships/image" Target="../media/image112.svg"/><Relationship Id="rId15" Type="http://schemas.openxmlformats.org/officeDocument/2006/relationships/image" Target="../media/image120.svg"/><Relationship Id="rId10" Type="http://schemas.openxmlformats.org/officeDocument/2006/relationships/image" Target="../media/image115.svg"/><Relationship Id="rId4" Type="http://schemas.openxmlformats.org/officeDocument/2006/relationships/image" Target="../media/image111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svg"/><Relationship Id="rId3" Type="http://schemas.openxmlformats.org/officeDocument/2006/relationships/image" Target="../media/image110.svg"/><Relationship Id="rId7" Type="http://schemas.openxmlformats.org/officeDocument/2006/relationships/image" Target="../media/image107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svg"/><Relationship Id="rId4" Type="http://schemas.openxmlformats.org/officeDocument/2006/relationships/image" Target="../media/image1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08.svg"/><Relationship Id="rId4" Type="http://schemas.openxmlformats.org/officeDocument/2006/relationships/image" Target="../media/image10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svg"/><Relationship Id="rId18" Type="http://schemas.openxmlformats.org/officeDocument/2006/relationships/image" Target="../media/image137.png"/><Relationship Id="rId3" Type="http://schemas.openxmlformats.org/officeDocument/2006/relationships/image" Target="../media/image110.svg"/><Relationship Id="rId7" Type="http://schemas.openxmlformats.org/officeDocument/2006/relationships/image" Target="../media/image126.svg"/><Relationship Id="rId12" Type="http://schemas.openxmlformats.org/officeDocument/2006/relationships/image" Target="../media/image131.png"/><Relationship Id="rId17" Type="http://schemas.openxmlformats.org/officeDocument/2006/relationships/image" Target="../media/image136.svg"/><Relationship Id="rId2" Type="http://schemas.openxmlformats.org/officeDocument/2006/relationships/image" Target="../media/image109.png"/><Relationship Id="rId16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11" Type="http://schemas.openxmlformats.org/officeDocument/2006/relationships/image" Target="../media/image130.svg"/><Relationship Id="rId5" Type="http://schemas.openxmlformats.org/officeDocument/2006/relationships/image" Target="../media/image100.svg"/><Relationship Id="rId15" Type="http://schemas.openxmlformats.org/officeDocument/2006/relationships/image" Target="../media/image134.svg"/><Relationship Id="rId10" Type="http://schemas.openxmlformats.org/officeDocument/2006/relationships/image" Target="../media/image129.png"/><Relationship Id="rId19" Type="http://schemas.openxmlformats.org/officeDocument/2006/relationships/image" Target="../media/image138.svg"/><Relationship Id="rId4" Type="http://schemas.openxmlformats.org/officeDocument/2006/relationships/image" Target="../media/image99.png"/><Relationship Id="rId9" Type="http://schemas.openxmlformats.org/officeDocument/2006/relationships/image" Target="../media/image128.svg"/><Relationship Id="rId14" Type="http://schemas.openxmlformats.org/officeDocument/2006/relationships/image" Target="../media/image1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svg"/><Relationship Id="rId7" Type="http://schemas.openxmlformats.org/officeDocument/2006/relationships/image" Target="../media/image144.jpe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11" Type="http://schemas.openxmlformats.org/officeDocument/2006/relationships/image" Target="../media/image148.svg"/><Relationship Id="rId5" Type="http://schemas.openxmlformats.org/officeDocument/2006/relationships/image" Target="../media/image142.sv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svg"/><Relationship Id="rId13" Type="http://schemas.openxmlformats.org/officeDocument/2006/relationships/image" Target="../media/image158.png"/><Relationship Id="rId18" Type="http://schemas.openxmlformats.org/officeDocument/2006/relationships/image" Target="../media/image163.svg"/><Relationship Id="rId3" Type="http://schemas.openxmlformats.org/officeDocument/2006/relationships/image" Target="../media/image15.svg"/><Relationship Id="rId7" Type="http://schemas.openxmlformats.org/officeDocument/2006/relationships/image" Target="../media/image152.png"/><Relationship Id="rId12" Type="http://schemas.openxmlformats.org/officeDocument/2006/relationships/image" Target="../media/image157.svg"/><Relationship Id="rId17" Type="http://schemas.openxmlformats.org/officeDocument/2006/relationships/image" Target="../media/image162.png"/><Relationship Id="rId2" Type="http://schemas.openxmlformats.org/officeDocument/2006/relationships/image" Target="../media/image14.png"/><Relationship Id="rId16" Type="http://schemas.openxmlformats.org/officeDocument/2006/relationships/image" Target="../media/image16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50.svg"/><Relationship Id="rId15" Type="http://schemas.openxmlformats.org/officeDocument/2006/relationships/image" Target="../media/image160.png"/><Relationship Id="rId10" Type="http://schemas.openxmlformats.org/officeDocument/2006/relationships/image" Target="../media/image155.svg"/><Relationship Id="rId4" Type="http://schemas.openxmlformats.org/officeDocument/2006/relationships/image" Target="../media/image149.png"/><Relationship Id="rId9" Type="http://schemas.openxmlformats.org/officeDocument/2006/relationships/image" Target="../media/image154.png"/><Relationship Id="rId14" Type="http://schemas.openxmlformats.org/officeDocument/2006/relationships/image" Target="../media/image159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sv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21" Type="http://schemas.openxmlformats.org/officeDocument/2006/relationships/image" Target="../media/image42.svg"/><Relationship Id="rId34" Type="http://schemas.openxmlformats.org/officeDocument/2006/relationships/image" Target="../media/image55.pn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5" Type="http://schemas.openxmlformats.org/officeDocument/2006/relationships/image" Target="../media/image46.svg"/><Relationship Id="rId33" Type="http://schemas.openxmlformats.org/officeDocument/2006/relationships/image" Target="../media/image54.sv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5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37" Type="http://schemas.openxmlformats.org/officeDocument/2006/relationships/image" Target="../media/image58.svg"/><Relationship Id="rId5" Type="http://schemas.openxmlformats.org/officeDocument/2006/relationships/image" Target="../media/image26.svg"/><Relationship Id="rId15" Type="http://schemas.openxmlformats.org/officeDocument/2006/relationships/image" Target="../media/image36.svg"/><Relationship Id="rId23" Type="http://schemas.openxmlformats.org/officeDocument/2006/relationships/image" Target="../media/image44.svg"/><Relationship Id="rId28" Type="http://schemas.openxmlformats.org/officeDocument/2006/relationships/image" Target="../media/image49.png"/><Relationship Id="rId36" Type="http://schemas.openxmlformats.org/officeDocument/2006/relationships/image" Target="../media/image57.png"/><Relationship Id="rId10" Type="http://schemas.openxmlformats.org/officeDocument/2006/relationships/image" Target="../media/image31.png"/><Relationship Id="rId19" Type="http://schemas.openxmlformats.org/officeDocument/2006/relationships/image" Target="../media/image40.svg"/><Relationship Id="rId31" Type="http://schemas.openxmlformats.org/officeDocument/2006/relationships/image" Target="../media/image52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svg"/><Relationship Id="rId30" Type="http://schemas.openxmlformats.org/officeDocument/2006/relationships/image" Target="../media/image51.png"/><Relationship Id="rId35" Type="http://schemas.openxmlformats.org/officeDocument/2006/relationships/image" Target="../media/image56.svg"/><Relationship Id="rId8" Type="http://schemas.openxmlformats.org/officeDocument/2006/relationships/image" Target="../media/image29.png"/><Relationship Id="rId3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954219-2D8E-39DC-4190-6FA0D6299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90E328-4AD0-9A3E-AB8E-D5E9B8824FC2}"/>
              </a:ext>
            </a:extLst>
          </p:cNvPr>
          <p:cNvSpPr txBox="1"/>
          <p:nvPr/>
        </p:nvSpPr>
        <p:spPr>
          <a:xfrm>
            <a:off x="1565191" y="1762301"/>
            <a:ext cx="10223157" cy="2400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1" dirty="0">
                <a:solidFill>
                  <a:srgbClr val="00B0F0"/>
                </a:solidFill>
                <a:effectLst>
                  <a:reflection blurRad="6350" stA="60000" endA="900" endPos="58000" dist="10160" dir="5400000" sy="-100000" algn="bl" rotWithShape="0"/>
                </a:effectLst>
                <a:latin typeface="Berlin Sans FB Demi" panose="020E0802020502020306" pitchFamily="34" charset="0"/>
              </a:rPr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99991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69160" y="446526"/>
            <a:ext cx="5761657" cy="1026626"/>
            <a:chOff x="0" y="0"/>
            <a:chExt cx="2301214" cy="4100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01214" cy="410036"/>
            </a:xfrm>
            <a:custGeom>
              <a:avLst/>
              <a:gdLst/>
              <a:ahLst/>
              <a:cxnLst/>
              <a:rect l="l" t="t" r="r" b="b"/>
              <a:pathLst>
                <a:path w="2301214" h="410036">
                  <a:moveTo>
                    <a:pt x="2098014" y="0"/>
                  </a:moveTo>
                  <a:lnTo>
                    <a:pt x="0" y="0"/>
                  </a:lnTo>
                  <a:lnTo>
                    <a:pt x="203200" y="410036"/>
                  </a:lnTo>
                  <a:lnTo>
                    <a:pt x="2301214" y="410036"/>
                  </a:lnTo>
                  <a:lnTo>
                    <a:pt x="2098014" y="0"/>
                  </a:lnTo>
                  <a:close/>
                </a:path>
              </a:pathLst>
            </a:custGeom>
            <a:solidFill>
              <a:srgbClr val="AF0000"/>
            </a:solidFill>
            <a:ln w="161925" cap="sq">
              <a:solidFill>
                <a:srgbClr val="761E1E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101600" y="-38100"/>
              <a:ext cx="2098014" cy="44813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01821" y="1836102"/>
            <a:ext cx="5761657" cy="1122019"/>
            <a:chOff x="31763" y="-38100"/>
            <a:chExt cx="2301214" cy="448136"/>
          </a:xfrm>
        </p:grpSpPr>
        <p:sp>
          <p:nvSpPr>
            <p:cNvPr id="6" name="Freeform 6"/>
            <p:cNvSpPr/>
            <p:nvPr/>
          </p:nvSpPr>
          <p:spPr>
            <a:xfrm>
              <a:off x="31763" y="0"/>
              <a:ext cx="2301214" cy="410036"/>
            </a:xfrm>
            <a:custGeom>
              <a:avLst/>
              <a:gdLst/>
              <a:ahLst/>
              <a:cxnLst/>
              <a:rect l="l" t="t" r="r" b="b"/>
              <a:pathLst>
                <a:path w="2301214" h="410036">
                  <a:moveTo>
                    <a:pt x="2098014" y="0"/>
                  </a:moveTo>
                  <a:lnTo>
                    <a:pt x="0" y="0"/>
                  </a:lnTo>
                  <a:lnTo>
                    <a:pt x="203200" y="410036"/>
                  </a:lnTo>
                  <a:lnTo>
                    <a:pt x="2301214" y="410036"/>
                  </a:lnTo>
                  <a:lnTo>
                    <a:pt x="2098014" y="0"/>
                  </a:lnTo>
                  <a:close/>
                </a:path>
              </a:pathLst>
            </a:custGeom>
            <a:solidFill>
              <a:srgbClr val="AF0000"/>
            </a:solidFill>
            <a:ln w="161925" cap="sq">
              <a:solidFill>
                <a:srgbClr val="761E1E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101600" y="-38100"/>
              <a:ext cx="2098014" cy="44813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361018" y="3903256"/>
            <a:ext cx="5761657" cy="1032749"/>
            <a:chOff x="0" y="0"/>
            <a:chExt cx="3400928" cy="609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400928" cy="609600"/>
            </a:xfrm>
            <a:custGeom>
              <a:avLst/>
              <a:gdLst/>
              <a:ahLst/>
              <a:cxnLst/>
              <a:rect l="l" t="t" r="r" b="b"/>
              <a:pathLst>
                <a:path w="3400928" h="609600">
                  <a:moveTo>
                    <a:pt x="203200" y="0"/>
                  </a:moveTo>
                  <a:lnTo>
                    <a:pt x="3400928" y="0"/>
                  </a:lnTo>
                  <a:lnTo>
                    <a:pt x="319772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F0000"/>
            </a:solidFill>
            <a:ln w="161925" cap="sq">
              <a:solidFill>
                <a:srgbClr val="761E1E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101600" y="-38100"/>
              <a:ext cx="3197728" cy="6477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669160" y="5378725"/>
            <a:ext cx="5761657" cy="1032749"/>
            <a:chOff x="0" y="0"/>
            <a:chExt cx="3400928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400928" cy="609600"/>
            </a:xfrm>
            <a:custGeom>
              <a:avLst/>
              <a:gdLst/>
              <a:ahLst/>
              <a:cxnLst/>
              <a:rect l="l" t="t" r="r" b="b"/>
              <a:pathLst>
                <a:path w="3400928" h="609600">
                  <a:moveTo>
                    <a:pt x="203200" y="0"/>
                  </a:moveTo>
                  <a:lnTo>
                    <a:pt x="3400928" y="0"/>
                  </a:lnTo>
                  <a:lnTo>
                    <a:pt x="319772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F0000"/>
            </a:solidFill>
            <a:ln w="161925" cap="sq">
              <a:solidFill>
                <a:srgbClr val="761E1E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01600" y="-38100"/>
              <a:ext cx="3197728" cy="6477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2777366" y="-595551"/>
            <a:ext cx="9366227" cy="8049101"/>
            <a:chOff x="0" y="0"/>
            <a:chExt cx="812800" cy="698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AF0000"/>
            </a:solidFill>
            <a:ln w="428625" cap="sq">
              <a:solidFill>
                <a:srgbClr val="761E1E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73728" y="1841676"/>
            <a:ext cx="5193157" cy="1775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20"/>
              </a:lnSpc>
              <a:spcBef>
                <a:spcPct val="0"/>
              </a:spcBef>
            </a:pPr>
            <a:r>
              <a:rPr lang="en-US" sz="5086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First Come First Serve (FCFS)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632729" y="631818"/>
            <a:ext cx="4080296" cy="600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6"/>
              </a:lnSpc>
              <a:spcBef>
                <a:spcPct val="0"/>
              </a:spcBef>
            </a:pPr>
            <a:r>
              <a:rPr lang="en-US" sz="17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All processes are placed in the ready queue in the order they arrive.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582787" y="2122292"/>
            <a:ext cx="3834518" cy="600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6"/>
              </a:lnSpc>
              <a:spcBef>
                <a:spcPct val="0"/>
              </a:spcBef>
            </a:pPr>
            <a:r>
              <a:rPr lang="en-US" sz="171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CPU scheduler picks the process at the front of the queue.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429810" y="4093923"/>
            <a:ext cx="3624073" cy="600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6"/>
              </a:lnSpc>
              <a:spcBef>
                <a:spcPct val="0"/>
              </a:spcBef>
            </a:pPr>
            <a:r>
              <a:rPr lang="en-US" sz="17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selected process runs until it completes or terminates.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632730" y="5540497"/>
            <a:ext cx="3834518" cy="600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6"/>
              </a:lnSpc>
              <a:spcBef>
                <a:spcPct val="0"/>
              </a:spcBef>
            </a:pPr>
            <a:r>
              <a:rPr lang="en-US" sz="17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next process in the queue is selected, and so on.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73728" y="3902656"/>
            <a:ext cx="4162977" cy="1062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59"/>
              </a:lnSpc>
              <a:spcBef>
                <a:spcPct val="0"/>
              </a:spcBef>
            </a:pPr>
            <a:r>
              <a:rPr lang="en-US" sz="14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First Come First Serve (FCFS) is the simplest and oldest CPU scheduling algorithm. As the name suggests, the process that arrives first in the ready queue is executed first.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1710" y="-15223"/>
            <a:ext cx="7609247" cy="854353"/>
            <a:chOff x="0" y="0"/>
            <a:chExt cx="5067823" cy="60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67823" cy="609600"/>
            </a:xfrm>
            <a:custGeom>
              <a:avLst/>
              <a:gdLst/>
              <a:ahLst/>
              <a:cxnLst/>
              <a:rect l="l" t="t" r="r" b="b"/>
              <a:pathLst>
                <a:path w="5067823" h="609600">
                  <a:moveTo>
                    <a:pt x="203200" y="0"/>
                  </a:moveTo>
                  <a:lnTo>
                    <a:pt x="5067823" y="0"/>
                  </a:lnTo>
                  <a:lnTo>
                    <a:pt x="4864623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761E1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38100"/>
              <a:ext cx="4864623" cy="6477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5" name="Freeform 5"/>
          <p:cNvSpPr/>
          <p:nvPr/>
        </p:nvSpPr>
        <p:spPr>
          <a:xfrm>
            <a:off x="622190" y="2699890"/>
            <a:ext cx="7999489" cy="3933864"/>
          </a:xfrm>
          <a:custGeom>
            <a:avLst/>
            <a:gdLst/>
            <a:ahLst/>
            <a:cxnLst/>
            <a:rect l="l" t="t" r="r" b="b"/>
            <a:pathLst>
              <a:path w="11999234" h="5900796">
                <a:moveTo>
                  <a:pt x="0" y="0"/>
                </a:moveTo>
                <a:lnTo>
                  <a:pt x="11999234" y="0"/>
                </a:lnTo>
                <a:lnTo>
                  <a:pt x="11999234" y="5900796"/>
                </a:lnTo>
                <a:lnTo>
                  <a:pt x="0" y="59007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881" b="-624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01863" y="2759102"/>
            <a:ext cx="2441051" cy="765313"/>
          </a:xfrm>
          <a:custGeom>
            <a:avLst/>
            <a:gdLst/>
            <a:ahLst/>
            <a:cxnLst/>
            <a:rect l="l" t="t" r="r" b="b"/>
            <a:pathLst>
              <a:path w="2704134" h="1375728">
                <a:moveTo>
                  <a:pt x="0" y="0"/>
                </a:moveTo>
                <a:lnTo>
                  <a:pt x="2704133" y="0"/>
                </a:lnTo>
                <a:lnTo>
                  <a:pt x="2704133" y="1375728"/>
                </a:lnTo>
                <a:lnTo>
                  <a:pt x="0" y="13757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-83004" y="138225"/>
            <a:ext cx="6817760" cy="547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470"/>
              </a:lnSpc>
              <a:spcBef>
                <a:spcPct val="0"/>
              </a:spcBef>
            </a:pPr>
            <a:r>
              <a:rPr lang="en-US" sz="3193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Real Life Example &amp; Gantt Chart 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7AA944AB-6192-4A77-90D3-3EF5EF0A05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189329"/>
              </p:ext>
            </p:extLst>
          </p:nvPr>
        </p:nvGraphicFramePr>
        <p:xfrm>
          <a:off x="5157746" y="1539707"/>
          <a:ext cx="4646212" cy="4557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468">
                  <a:extLst>
                    <a:ext uri="{9D8B030D-6E8A-4147-A177-3AD203B41FA5}">
                      <a16:colId xmlns:a16="http://schemas.microsoft.com/office/drawing/2014/main" val="2714706375"/>
                    </a:ext>
                  </a:extLst>
                </a:gridCol>
                <a:gridCol w="570271">
                  <a:extLst>
                    <a:ext uri="{9D8B030D-6E8A-4147-A177-3AD203B41FA5}">
                      <a16:colId xmlns:a16="http://schemas.microsoft.com/office/drawing/2014/main" val="3885311490"/>
                    </a:ext>
                  </a:extLst>
                </a:gridCol>
                <a:gridCol w="2076768">
                  <a:extLst>
                    <a:ext uri="{9D8B030D-6E8A-4147-A177-3AD203B41FA5}">
                      <a16:colId xmlns:a16="http://schemas.microsoft.com/office/drawing/2014/main" val="111408842"/>
                    </a:ext>
                  </a:extLst>
                </a:gridCol>
                <a:gridCol w="717755">
                  <a:extLst>
                    <a:ext uri="{9D8B030D-6E8A-4147-A177-3AD203B41FA5}">
                      <a16:colId xmlns:a16="http://schemas.microsoft.com/office/drawing/2014/main" val="4139681943"/>
                    </a:ext>
                  </a:extLst>
                </a:gridCol>
                <a:gridCol w="735950">
                  <a:extLst>
                    <a:ext uri="{9D8B030D-6E8A-4147-A177-3AD203B41FA5}">
                      <a16:colId xmlns:a16="http://schemas.microsoft.com/office/drawing/2014/main" val="3744499353"/>
                    </a:ext>
                  </a:extLst>
                </a:gridCol>
              </a:tblGrid>
              <a:tr h="4557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Px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…………………………….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Pb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Pa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171223"/>
                  </a:ext>
                </a:extLst>
              </a:tr>
            </a:tbl>
          </a:graphicData>
        </a:graphic>
      </p:graphicFrame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CD874562-9365-4B31-8C85-FFF3A32680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925604"/>
              </p:ext>
            </p:extLst>
          </p:nvPr>
        </p:nvGraphicFramePr>
        <p:xfrm>
          <a:off x="3990247" y="1549257"/>
          <a:ext cx="631687" cy="4557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1687">
                  <a:extLst>
                    <a:ext uri="{9D8B030D-6E8A-4147-A177-3AD203B41FA5}">
                      <a16:colId xmlns:a16="http://schemas.microsoft.com/office/drawing/2014/main" val="1022888021"/>
                    </a:ext>
                  </a:extLst>
                </a:gridCol>
              </a:tblGrid>
              <a:tr h="45572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Pb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512493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F3B3946-9DE4-429B-B58E-1588203A2EA8}"/>
              </a:ext>
            </a:extLst>
          </p:cNvPr>
          <p:cNvCxnSpPr>
            <a:cxnSpLocks/>
          </p:cNvCxnSpPr>
          <p:nvPr/>
        </p:nvCxnSpPr>
        <p:spPr>
          <a:xfrm>
            <a:off x="5568825" y="1380587"/>
            <a:ext cx="363083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18DA337-48A3-4490-9B8F-6AA89300797A}"/>
              </a:ext>
            </a:extLst>
          </p:cNvPr>
          <p:cNvGrpSpPr/>
          <p:nvPr/>
        </p:nvGrpSpPr>
        <p:grpSpPr>
          <a:xfrm>
            <a:off x="10712061" y="1373238"/>
            <a:ext cx="890547" cy="850790"/>
            <a:chOff x="10098156" y="2789437"/>
            <a:chExt cx="890547" cy="85079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8B2617E-B48C-4ADF-8009-8B7319312D35}"/>
                </a:ext>
              </a:extLst>
            </p:cNvPr>
            <p:cNvSpPr/>
            <p:nvPr/>
          </p:nvSpPr>
          <p:spPr>
            <a:xfrm>
              <a:off x="10098156" y="2789437"/>
              <a:ext cx="890547" cy="85079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67B32F4-0536-45EC-8DFA-476159F951E1}"/>
                </a:ext>
              </a:extLst>
            </p:cNvPr>
            <p:cNvSpPr/>
            <p:nvPr/>
          </p:nvSpPr>
          <p:spPr>
            <a:xfrm>
              <a:off x="10139900" y="2830664"/>
              <a:ext cx="807058" cy="7683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9EED652-328C-4FA1-B718-DF7FBAF6D5C0}"/>
              </a:ext>
            </a:extLst>
          </p:cNvPr>
          <p:cNvSpPr txBox="1"/>
          <p:nvPr/>
        </p:nvSpPr>
        <p:spPr>
          <a:xfrm>
            <a:off x="10850216" y="1613967"/>
            <a:ext cx="731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CPU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9F97D8B-4A61-4774-8548-DE3B731EBDCA}"/>
              </a:ext>
            </a:extLst>
          </p:cNvPr>
          <p:cNvCxnSpPr>
            <a:cxnSpLocks/>
          </p:cNvCxnSpPr>
          <p:nvPr/>
        </p:nvCxnSpPr>
        <p:spPr>
          <a:xfrm>
            <a:off x="10002741" y="1767571"/>
            <a:ext cx="63610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4107635" y="3599727"/>
            <a:ext cx="4166429" cy="10416"/>
          </a:xfrm>
          <a:custGeom>
            <a:avLst/>
            <a:gdLst/>
            <a:ahLst/>
            <a:cxnLst/>
            <a:rect l="l" t="t" r="r" b="b"/>
            <a:pathLst>
              <a:path w="6249644" h="15624">
                <a:moveTo>
                  <a:pt x="0" y="0"/>
                </a:moveTo>
                <a:lnTo>
                  <a:pt x="6249644" y="0"/>
                </a:lnTo>
                <a:lnTo>
                  <a:pt x="6249644" y="15624"/>
                </a:lnTo>
                <a:lnTo>
                  <a:pt x="0" y="156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965066" y="1287451"/>
            <a:ext cx="439749" cy="439749"/>
          </a:xfrm>
          <a:custGeom>
            <a:avLst/>
            <a:gdLst/>
            <a:ahLst/>
            <a:cxnLst/>
            <a:rect l="l" t="t" r="r" b="b"/>
            <a:pathLst>
              <a:path w="659624" h="659624">
                <a:moveTo>
                  <a:pt x="0" y="0"/>
                </a:moveTo>
                <a:lnTo>
                  <a:pt x="659624" y="0"/>
                </a:lnTo>
                <a:lnTo>
                  <a:pt x="659624" y="659624"/>
                </a:lnTo>
                <a:lnTo>
                  <a:pt x="0" y="6596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965066" y="2430451"/>
            <a:ext cx="439749" cy="439749"/>
          </a:xfrm>
          <a:custGeom>
            <a:avLst/>
            <a:gdLst/>
            <a:ahLst/>
            <a:cxnLst/>
            <a:rect l="l" t="t" r="r" b="b"/>
            <a:pathLst>
              <a:path w="659624" h="659624">
                <a:moveTo>
                  <a:pt x="0" y="0"/>
                </a:moveTo>
                <a:lnTo>
                  <a:pt x="659624" y="0"/>
                </a:lnTo>
                <a:lnTo>
                  <a:pt x="659624" y="659624"/>
                </a:lnTo>
                <a:lnTo>
                  <a:pt x="0" y="6596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965066" y="3573451"/>
            <a:ext cx="439749" cy="439749"/>
          </a:xfrm>
          <a:custGeom>
            <a:avLst/>
            <a:gdLst/>
            <a:ahLst/>
            <a:cxnLst/>
            <a:rect l="l" t="t" r="r" b="b"/>
            <a:pathLst>
              <a:path w="659624" h="659624">
                <a:moveTo>
                  <a:pt x="0" y="0"/>
                </a:moveTo>
                <a:lnTo>
                  <a:pt x="659624" y="0"/>
                </a:lnTo>
                <a:lnTo>
                  <a:pt x="659624" y="659624"/>
                </a:lnTo>
                <a:lnTo>
                  <a:pt x="0" y="6596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965066" y="4716451"/>
            <a:ext cx="439749" cy="439749"/>
          </a:xfrm>
          <a:custGeom>
            <a:avLst/>
            <a:gdLst/>
            <a:ahLst/>
            <a:cxnLst/>
            <a:rect l="l" t="t" r="r" b="b"/>
            <a:pathLst>
              <a:path w="659624" h="659624">
                <a:moveTo>
                  <a:pt x="0" y="0"/>
                </a:moveTo>
                <a:lnTo>
                  <a:pt x="659624" y="0"/>
                </a:lnTo>
                <a:lnTo>
                  <a:pt x="659624" y="659624"/>
                </a:lnTo>
                <a:lnTo>
                  <a:pt x="0" y="6596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021371" y="1323515"/>
            <a:ext cx="327139" cy="32713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10D00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333"/>
                </a:lnSpc>
              </a:pPr>
              <a:endParaRPr sz="120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021371" y="2466515"/>
            <a:ext cx="327139" cy="32713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1F19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333"/>
                </a:lnSpc>
              </a:pPr>
              <a:endParaRPr sz="1200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021371" y="3609515"/>
            <a:ext cx="327139" cy="32713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92B26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333"/>
                </a:lnSpc>
              </a:pPr>
              <a:endParaRPr sz="1200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021371" y="4752515"/>
            <a:ext cx="327139" cy="327139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3733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333"/>
                </a:lnSpc>
              </a:pPr>
              <a:endParaRPr sz="1200"/>
            </a:p>
          </p:txBody>
        </p:sp>
      </p:grpSp>
      <p:grpSp>
        <p:nvGrpSpPr>
          <p:cNvPr id="20" name="Group 20"/>
          <p:cNvGrpSpPr/>
          <p:nvPr/>
        </p:nvGrpSpPr>
        <p:grpSpPr>
          <a:xfrm rot="-10800000">
            <a:off x="9455565" y="-908395"/>
            <a:ext cx="3413055" cy="1631113"/>
            <a:chOff x="0" y="0"/>
            <a:chExt cx="1177416" cy="56269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77416" cy="562692"/>
            </a:xfrm>
            <a:custGeom>
              <a:avLst/>
              <a:gdLst/>
              <a:ahLst/>
              <a:cxnLst/>
              <a:rect l="l" t="t" r="r" b="b"/>
              <a:pathLst>
                <a:path w="1177416" h="562692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solidFill>
              <a:srgbClr val="A10D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333"/>
                </a:lnSpc>
              </a:pPr>
              <a:endParaRPr sz="1200"/>
            </a:p>
          </p:txBody>
        </p:sp>
      </p:grpSp>
      <p:grpSp>
        <p:nvGrpSpPr>
          <p:cNvPr id="23" name="Group 23"/>
          <p:cNvGrpSpPr/>
          <p:nvPr/>
        </p:nvGrpSpPr>
        <p:grpSpPr>
          <a:xfrm rot="-10800000">
            <a:off x="7688712" y="-416626"/>
            <a:ext cx="3817489" cy="798667"/>
            <a:chOff x="0" y="0"/>
            <a:chExt cx="3054608" cy="63906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054608" cy="639062"/>
            </a:xfrm>
            <a:custGeom>
              <a:avLst/>
              <a:gdLst/>
              <a:ahLst/>
              <a:cxnLst/>
              <a:rect l="l" t="t" r="r" b="b"/>
              <a:pathLst>
                <a:path w="3054608" h="639062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solidFill>
              <a:srgbClr val="B51F19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114300" y="-57150"/>
              <a:ext cx="2826008" cy="69621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333"/>
                </a:lnSpc>
              </a:pPr>
              <a:endParaRPr sz="1200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-448742" y="6167388"/>
            <a:ext cx="5866087" cy="1631113"/>
            <a:chOff x="0" y="0"/>
            <a:chExt cx="2023648" cy="56269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023648" cy="562692"/>
            </a:xfrm>
            <a:custGeom>
              <a:avLst/>
              <a:gdLst/>
              <a:ahLst/>
              <a:cxnLst/>
              <a:rect l="l" t="t" r="r" b="b"/>
              <a:pathLst>
                <a:path w="2023648" h="562692">
                  <a:moveTo>
                    <a:pt x="2023648" y="281346"/>
                  </a:moveTo>
                  <a:lnTo>
                    <a:pt x="1820448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820448" y="0"/>
                  </a:lnTo>
                  <a:lnTo>
                    <a:pt x="2023648" y="281346"/>
                  </a:lnTo>
                  <a:close/>
                </a:path>
              </a:pathLst>
            </a:custGeom>
            <a:solidFill>
              <a:srgbClr val="B51F19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114300" y="-57150"/>
              <a:ext cx="1795048" cy="61984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333"/>
                </a:lnSpc>
              </a:pPr>
              <a:endParaRPr sz="1200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-448742" y="5783400"/>
            <a:ext cx="1782068" cy="767974"/>
            <a:chOff x="0" y="0"/>
            <a:chExt cx="1482931" cy="63906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482931" cy="639062"/>
            </a:xfrm>
            <a:custGeom>
              <a:avLst/>
              <a:gdLst/>
              <a:ahLst/>
              <a:cxnLst/>
              <a:rect l="l" t="t" r="r" b="b"/>
              <a:pathLst>
                <a:path w="1482931" h="639062">
                  <a:moveTo>
                    <a:pt x="1482931" y="319531"/>
                  </a:moveTo>
                  <a:lnTo>
                    <a:pt x="1279731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279731" y="0"/>
                  </a:lnTo>
                  <a:lnTo>
                    <a:pt x="1482931" y="319531"/>
                  </a:lnTo>
                  <a:close/>
                </a:path>
              </a:pathLst>
            </a:custGeom>
            <a:solidFill>
              <a:srgbClr val="A10D00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114300" y="-57150"/>
              <a:ext cx="1254331" cy="69621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333"/>
                </a:lnSpc>
              </a:pPr>
              <a:endParaRPr sz="1200"/>
            </a:p>
          </p:txBody>
        </p:sp>
      </p:grpSp>
      <p:sp>
        <p:nvSpPr>
          <p:cNvPr id="32" name="Freeform 32"/>
          <p:cNvSpPr/>
          <p:nvPr/>
        </p:nvSpPr>
        <p:spPr>
          <a:xfrm rot="5400000">
            <a:off x="11467974" y="5022315"/>
            <a:ext cx="1448053" cy="460270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23484"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-624591" y="119043"/>
            <a:ext cx="891034" cy="603675"/>
          </a:xfrm>
          <a:custGeom>
            <a:avLst/>
            <a:gdLst/>
            <a:ahLst/>
            <a:cxnLst/>
            <a:rect l="l" t="t" r="r" b="b"/>
            <a:pathLst>
              <a:path w="1336551" h="905513">
                <a:moveTo>
                  <a:pt x="0" y="0"/>
                </a:moveTo>
                <a:lnTo>
                  <a:pt x="1336551" y="0"/>
                </a:lnTo>
                <a:lnTo>
                  <a:pt x="1336551" y="905514"/>
                </a:lnTo>
                <a:lnTo>
                  <a:pt x="0" y="9055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1389201" y="-1139909"/>
            <a:ext cx="2065867" cy="1825709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1961866" y="-2279995"/>
            <a:ext cx="1328166" cy="27432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6763559" y="6678976"/>
            <a:ext cx="7249128" cy="862106"/>
          </a:xfrm>
          <a:custGeom>
            <a:avLst/>
            <a:gdLst/>
            <a:ahLst/>
            <a:cxnLst/>
            <a:rect l="l" t="t" r="r" b="b"/>
            <a:pathLst>
              <a:path w="10873692" h="1293159">
                <a:moveTo>
                  <a:pt x="0" y="0"/>
                </a:moveTo>
                <a:lnTo>
                  <a:pt x="10873692" y="0"/>
                </a:lnTo>
                <a:lnTo>
                  <a:pt x="10873692" y="1293159"/>
                </a:lnTo>
                <a:lnTo>
                  <a:pt x="0" y="129315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t="-561128"/>
            </a:stretch>
          </a:blipFill>
        </p:spPr>
      </p:sp>
      <p:sp>
        <p:nvSpPr>
          <p:cNvPr id="37" name="Freeform 37"/>
          <p:cNvSpPr/>
          <p:nvPr/>
        </p:nvSpPr>
        <p:spPr>
          <a:xfrm flipH="1">
            <a:off x="11362267" y="5851492"/>
            <a:ext cx="1168660" cy="1006508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8" name="TextBox 38"/>
          <p:cNvSpPr txBox="1"/>
          <p:nvPr/>
        </p:nvSpPr>
        <p:spPr>
          <a:xfrm>
            <a:off x="925830" y="998738"/>
            <a:ext cx="4722582" cy="143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66"/>
              </a:lnSpc>
            </a:pPr>
            <a:r>
              <a:rPr lang="en-US" sz="4533" b="1">
                <a:solidFill>
                  <a:srgbClr val="A10D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Shortest Job First (SJF)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25830" y="2738035"/>
            <a:ext cx="3939541" cy="792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47"/>
              </a:lnSpc>
            </a:pPr>
            <a:r>
              <a:rPr lang="en-US" sz="1533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Shortest Job First (SJF) is a CPU scheduling algorithm that selects the process with the shortest CPU burst time for execution first.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763559" y="1249351"/>
            <a:ext cx="3055659" cy="572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3"/>
              </a:lnSpc>
            </a:pPr>
            <a:r>
              <a:rPr lang="en-US" sz="1666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Picks process with the shortest CPU burst.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763559" y="2392351"/>
            <a:ext cx="3055659" cy="572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3"/>
              </a:lnSpc>
            </a:pPr>
            <a:r>
              <a:rPr lang="en-US" sz="1666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Can be preemptive or non-preemptive.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763559" y="3537468"/>
            <a:ext cx="3055659" cy="572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3"/>
              </a:lnSpc>
            </a:pPr>
            <a:r>
              <a:rPr lang="en-US" sz="1666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Optimal for minimizing average waiting time.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763560" y="4678351"/>
            <a:ext cx="2833897" cy="572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3"/>
              </a:lnSpc>
            </a:pPr>
            <a:r>
              <a:rPr lang="en-US" sz="1666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Hard to predict next burst time, starvation possible.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8144377" y="-399334"/>
            <a:ext cx="3817489" cy="798667"/>
            <a:chOff x="0" y="0"/>
            <a:chExt cx="3054608" cy="6390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54608" cy="639062"/>
            </a:xfrm>
            <a:custGeom>
              <a:avLst/>
              <a:gdLst/>
              <a:ahLst/>
              <a:cxnLst/>
              <a:rect l="l" t="t" r="r" b="b"/>
              <a:pathLst>
                <a:path w="3054608" h="639062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solidFill>
              <a:srgbClr val="B51F19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14300" y="-57150"/>
              <a:ext cx="2826008" cy="69621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333"/>
                </a:lnSpc>
              </a:pPr>
              <a:endParaRPr sz="120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48742" y="6551375"/>
            <a:ext cx="5866087" cy="1631113"/>
            <a:chOff x="0" y="0"/>
            <a:chExt cx="2023648" cy="5626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23648" cy="562692"/>
            </a:xfrm>
            <a:custGeom>
              <a:avLst/>
              <a:gdLst/>
              <a:ahLst/>
              <a:cxnLst/>
              <a:rect l="l" t="t" r="r" b="b"/>
              <a:pathLst>
                <a:path w="2023648" h="562692">
                  <a:moveTo>
                    <a:pt x="2023648" y="281346"/>
                  </a:moveTo>
                  <a:lnTo>
                    <a:pt x="1820448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820448" y="0"/>
                  </a:lnTo>
                  <a:lnTo>
                    <a:pt x="2023648" y="281346"/>
                  </a:lnTo>
                  <a:close/>
                </a:path>
              </a:pathLst>
            </a:custGeom>
            <a:solidFill>
              <a:srgbClr val="B51F1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14300" y="-57150"/>
              <a:ext cx="1795048" cy="61984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333"/>
                </a:lnSpc>
              </a:pPr>
              <a:endParaRPr sz="120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448742" y="6016089"/>
            <a:ext cx="1242120" cy="535286"/>
            <a:chOff x="0" y="0"/>
            <a:chExt cx="1482931" cy="6390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82931" cy="639062"/>
            </a:xfrm>
            <a:custGeom>
              <a:avLst/>
              <a:gdLst/>
              <a:ahLst/>
              <a:cxnLst/>
              <a:rect l="l" t="t" r="r" b="b"/>
              <a:pathLst>
                <a:path w="1482931" h="639062">
                  <a:moveTo>
                    <a:pt x="1482931" y="319531"/>
                  </a:moveTo>
                  <a:lnTo>
                    <a:pt x="1279731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279731" y="0"/>
                  </a:lnTo>
                  <a:lnTo>
                    <a:pt x="1482931" y="319531"/>
                  </a:lnTo>
                  <a:close/>
                </a:path>
              </a:pathLst>
            </a:custGeom>
            <a:solidFill>
              <a:srgbClr val="A10D00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114300" y="-57150"/>
              <a:ext cx="1254331" cy="69621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333"/>
                </a:lnSpc>
              </a:pPr>
              <a:endParaRPr sz="1200"/>
            </a:p>
          </p:txBody>
        </p:sp>
      </p:grpSp>
      <p:sp>
        <p:nvSpPr>
          <p:cNvPr id="12" name="Freeform 12"/>
          <p:cNvSpPr/>
          <p:nvPr/>
        </p:nvSpPr>
        <p:spPr>
          <a:xfrm rot="5400000">
            <a:off x="11467974" y="5022315"/>
            <a:ext cx="1448053" cy="460270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3484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304654" y="97496"/>
            <a:ext cx="891034" cy="603675"/>
          </a:xfrm>
          <a:custGeom>
            <a:avLst/>
            <a:gdLst/>
            <a:ahLst/>
            <a:cxnLst/>
            <a:rect l="l" t="t" r="r" b="b"/>
            <a:pathLst>
              <a:path w="1336551" h="905513">
                <a:moveTo>
                  <a:pt x="0" y="0"/>
                </a:moveTo>
                <a:lnTo>
                  <a:pt x="1336551" y="0"/>
                </a:lnTo>
                <a:lnTo>
                  <a:pt x="1336551" y="905514"/>
                </a:lnTo>
                <a:lnTo>
                  <a:pt x="0" y="9055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4" name="Freeform 14"/>
          <p:cNvSpPr/>
          <p:nvPr/>
        </p:nvSpPr>
        <p:spPr>
          <a:xfrm>
            <a:off x="11389201" y="-1139909"/>
            <a:ext cx="2065867" cy="1825709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961866" y="-2279995"/>
            <a:ext cx="1328166" cy="27432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763559" y="6678976"/>
            <a:ext cx="7249128" cy="862106"/>
          </a:xfrm>
          <a:custGeom>
            <a:avLst/>
            <a:gdLst/>
            <a:ahLst/>
            <a:cxnLst/>
            <a:rect l="l" t="t" r="r" b="b"/>
            <a:pathLst>
              <a:path w="10873692" h="1293159">
                <a:moveTo>
                  <a:pt x="0" y="0"/>
                </a:moveTo>
                <a:lnTo>
                  <a:pt x="10873692" y="0"/>
                </a:lnTo>
                <a:lnTo>
                  <a:pt x="10873692" y="1293159"/>
                </a:lnTo>
                <a:lnTo>
                  <a:pt x="0" y="12931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561128"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11362267" y="5851492"/>
            <a:ext cx="1168660" cy="1006508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4914231" y="986598"/>
            <a:ext cx="3119152" cy="1993316"/>
          </a:xfrm>
          <a:custGeom>
            <a:avLst/>
            <a:gdLst/>
            <a:ahLst/>
            <a:cxnLst/>
            <a:rect l="l" t="t" r="r" b="b"/>
            <a:pathLst>
              <a:path w="3856174" h="2755412">
                <a:moveTo>
                  <a:pt x="0" y="0"/>
                </a:moveTo>
                <a:lnTo>
                  <a:pt x="3856174" y="0"/>
                </a:lnTo>
                <a:lnTo>
                  <a:pt x="3856174" y="2755411"/>
                </a:lnTo>
                <a:lnTo>
                  <a:pt x="0" y="275541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16705" y="3299711"/>
            <a:ext cx="596937" cy="1755697"/>
          </a:xfrm>
          <a:custGeom>
            <a:avLst/>
            <a:gdLst/>
            <a:ahLst/>
            <a:cxnLst/>
            <a:rect l="l" t="t" r="r" b="b"/>
            <a:pathLst>
              <a:path w="895405" h="2633545">
                <a:moveTo>
                  <a:pt x="0" y="0"/>
                </a:moveTo>
                <a:lnTo>
                  <a:pt x="895406" y="0"/>
                </a:lnTo>
                <a:lnTo>
                  <a:pt x="895406" y="2633545"/>
                </a:lnTo>
                <a:lnTo>
                  <a:pt x="0" y="263354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0337315" y="2733164"/>
            <a:ext cx="900429" cy="1915806"/>
          </a:xfrm>
          <a:custGeom>
            <a:avLst/>
            <a:gdLst/>
            <a:ahLst/>
            <a:cxnLst/>
            <a:rect l="l" t="t" r="r" b="b"/>
            <a:pathLst>
              <a:path w="1350643" h="2873709">
                <a:moveTo>
                  <a:pt x="0" y="0"/>
                </a:moveTo>
                <a:lnTo>
                  <a:pt x="1350643" y="0"/>
                </a:lnTo>
                <a:lnTo>
                  <a:pt x="1350643" y="2873709"/>
                </a:lnTo>
                <a:lnTo>
                  <a:pt x="0" y="287370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6875968" y="4409558"/>
            <a:ext cx="809125" cy="2150552"/>
          </a:xfrm>
          <a:custGeom>
            <a:avLst/>
            <a:gdLst/>
            <a:ahLst/>
            <a:cxnLst/>
            <a:rect l="l" t="t" r="r" b="b"/>
            <a:pathLst>
              <a:path w="994284" h="2935155">
                <a:moveTo>
                  <a:pt x="0" y="0"/>
                </a:moveTo>
                <a:lnTo>
                  <a:pt x="994284" y="0"/>
                </a:lnTo>
                <a:lnTo>
                  <a:pt x="994284" y="2935155"/>
                </a:lnTo>
                <a:lnTo>
                  <a:pt x="0" y="2935155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2950995" y="4409558"/>
            <a:ext cx="814736" cy="1791342"/>
          </a:xfrm>
          <a:custGeom>
            <a:avLst/>
            <a:gdLst/>
            <a:ahLst/>
            <a:cxnLst/>
            <a:rect l="l" t="t" r="r" b="b"/>
            <a:pathLst>
              <a:path w="1222104" h="2687013">
                <a:moveTo>
                  <a:pt x="0" y="0"/>
                </a:moveTo>
                <a:lnTo>
                  <a:pt x="1222104" y="0"/>
                </a:lnTo>
                <a:lnTo>
                  <a:pt x="1222104" y="2687013"/>
                </a:lnTo>
                <a:lnTo>
                  <a:pt x="0" y="2687013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r="-3612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7642591" y="3256509"/>
            <a:ext cx="2058000" cy="1392462"/>
          </a:xfrm>
          <a:custGeom>
            <a:avLst/>
            <a:gdLst/>
            <a:ahLst/>
            <a:cxnLst/>
            <a:rect l="l" t="t" r="r" b="b"/>
            <a:pathLst>
              <a:path w="2831000" h="2505435">
                <a:moveTo>
                  <a:pt x="0" y="0"/>
                </a:moveTo>
                <a:lnTo>
                  <a:pt x="2831000" y="0"/>
                </a:lnTo>
                <a:lnTo>
                  <a:pt x="2831000" y="2505435"/>
                </a:lnTo>
                <a:lnTo>
                  <a:pt x="0" y="250543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9769460" y="955588"/>
            <a:ext cx="2078047" cy="1579316"/>
          </a:xfrm>
          <a:custGeom>
            <a:avLst/>
            <a:gdLst/>
            <a:ahLst/>
            <a:cxnLst/>
            <a:rect l="l" t="t" r="r" b="b"/>
            <a:pathLst>
              <a:path w="3117071" h="2368974">
                <a:moveTo>
                  <a:pt x="0" y="0"/>
                </a:moveTo>
                <a:lnTo>
                  <a:pt x="3117071" y="0"/>
                </a:lnTo>
                <a:lnTo>
                  <a:pt x="3117071" y="2368974"/>
                </a:lnTo>
                <a:lnTo>
                  <a:pt x="0" y="2368974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213473" y="1776758"/>
            <a:ext cx="2404370" cy="1298915"/>
          </a:xfrm>
          <a:custGeom>
            <a:avLst/>
            <a:gdLst/>
            <a:ahLst/>
            <a:cxnLst/>
            <a:rect l="l" t="t" r="r" b="b"/>
            <a:pathLst>
              <a:path w="3502692" h="1948372">
                <a:moveTo>
                  <a:pt x="0" y="0"/>
                </a:moveTo>
                <a:lnTo>
                  <a:pt x="3502692" y="0"/>
                </a:lnTo>
                <a:lnTo>
                  <a:pt x="3502692" y="1948373"/>
                </a:lnTo>
                <a:lnTo>
                  <a:pt x="0" y="1948373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3666998" y="3384382"/>
            <a:ext cx="2755003" cy="1578660"/>
          </a:xfrm>
          <a:custGeom>
            <a:avLst/>
            <a:gdLst/>
            <a:ahLst/>
            <a:cxnLst/>
            <a:rect l="l" t="t" r="r" b="b"/>
            <a:pathLst>
              <a:path w="3982604" h="2367990">
                <a:moveTo>
                  <a:pt x="0" y="0"/>
                </a:moveTo>
                <a:lnTo>
                  <a:pt x="3982604" y="0"/>
                </a:lnTo>
                <a:lnTo>
                  <a:pt x="3982604" y="2367991"/>
                </a:lnTo>
                <a:lnTo>
                  <a:pt x="0" y="2367991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793378" y="248178"/>
            <a:ext cx="5782196" cy="701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66"/>
              </a:lnSpc>
            </a:pPr>
            <a:r>
              <a:rPr lang="en-US" sz="4000" b="1" dirty="0">
                <a:solidFill>
                  <a:srgbClr val="A10D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Real Life Example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013733-EE5D-4F1F-AF1F-CD7128DA1633}"/>
              </a:ext>
            </a:extLst>
          </p:cNvPr>
          <p:cNvSpPr txBox="1"/>
          <p:nvPr/>
        </p:nvSpPr>
        <p:spPr>
          <a:xfrm>
            <a:off x="1443645" y="1856564"/>
            <a:ext cx="2053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 want to play Free Fire. My friends are Waiting.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C6348C-C849-46A0-A449-B7374EA2290D}"/>
              </a:ext>
            </a:extLst>
          </p:cNvPr>
          <p:cNvSpPr txBox="1"/>
          <p:nvPr/>
        </p:nvSpPr>
        <p:spPr>
          <a:xfrm>
            <a:off x="4478107" y="3753063"/>
            <a:ext cx="1500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 want to see Cartoon.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702A54-7DF6-49FF-9687-4615A933D619}"/>
              </a:ext>
            </a:extLst>
          </p:cNvPr>
          <p:cNvSpPr txBox="1"/>
          <p:nvPr/>
        </p:nvSpPr>
        <p:spPr>
          <a:xfrm>
            <a:off x="7727471" y="3482444"/>
            <a:ext cx="1940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 want to place an order for Grocery.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C4A893-F1EE-427E-97CE-37C1C66C9CDE}"/>
              </a:ext>
            </a:extLst>
          </p:cNvPr>
          <p:cNvSpPr txBox="1"/>
          <p:nvPr/>
        </p:nvSpPr>
        <p:spPr>
          <a:xfrm>
            <a:off x="10160723" y="1226818"/>
            <a:ext cx="1430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 just want to book a flight Ticket.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9455565" y="-908395"/>
            <a:ext cx="3413055" cy="1631113"/>
            <a:chOff x="0" y="0"/>
            <a:chExt cx="1177416" cy="5626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7416" cy="562692"/>
            </a:xfrm>
            <a:custGeom>
              <a:avLst/>
              <a:gdLst/>
              <a:ahLst/>
              <a:cxnLst/>
              <a:rect l="l" t="t" r="r" b="b"/>
              <a:pathLst>
                <a:path w="1177416" h="562692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solidFill>
              <a:srgbClr val="A10D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333"/>
                </a:lnSpc>
              </a:pPr>
              <a:endParaRPr sz="1200"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7688712" y="-416626"/>
            <a:ext cx="3817489" cy="798667"/>
            <a:chOff x="0" y="0"/>
            <a:chExt cx="3054608" cy="6390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54608" cy="639062"/>
            </a:xfrm>
            <a:custGeom>
              <a:avLst/>
              <a:gdLst/>
              <a:ahLst/>
              <a:cxnLst/>
              <a:rect l="l" t="t" r="r" b="b"/>
              <a:pathLst>
                <a:path w="3054608" h="639062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solidFill>
              <a:srgbClr val="B51F19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114300" y="-57150"/>
              <a:ext cx="2826008" cy="69621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333"/>
                </a:lnSpc>
              </a:pPr>
              <a:endParaRPr sz="120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448742" y="6678976"/>
            <a:ext cx="5866087" cy="1631113"/>
            <a:chOff x="0" y="0"/>
            <a:chExt cx="2023648" cy="5626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23648" cy="562692"/>
            </a:xfrm>
            <a:custGeom>
              <a:avLst/>
              <a:gdLst/>
              <a:ahLst/>
              <a:cxnLst/>
              <a:rect l="l" t="t" r="r" b="b"/>
              <a:pathLst>
                <a:path w="2023648" h="562692">
                  <a:moveTo>
                    <a:pt x="2023648" y="281346"/>
                  </a:moveTo>
                  <a:lnTo>
                    <a:pt x="1820448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820448" y="0"/>
                  </a:lnTo>
                  <a:lnTo>
                    <a:pt x="2023648" y="281346"/>
                  </a:lnTo>
                  <a:close/>
                </a:path>
              </a:pathLst>
            </a:custGeom>
            <a:solidFill>
              <a:srgbClr val="B51F1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14300" y="-57150"/>
              <a:ext cx="1795048" cy="61984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333"/>
                </a:lnSpc>
              </a:pPr>
              <a:endParaRPr sz="120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448742" y="6172200"/>
            <a:ext cx="1782068" cy="572250"/>
            <a:chOff x="0" y="0"/>
            <a:chExt cx="1482931" cy="47619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82931" cy="476192"/>
            </a:xfrm>
            <a:custGeom>
              <a:avLst/>
              <a:gdLst/>
              <a:ahLst/>
              <a:cxnLst/>
              <a:rect l="l" t="t" r="r" b="b"/>
              <a:pathLst>
                <a:path w="1482931" h="476192">
                  <a:moveTo>
                    <a:pt x="1482931" y="238096"/>
                  </a:moveTo>
                  <a:lnTo>
                    <a:pt x="1279731" y="476192"/>
                  </a:lnTo>
                  <a:lnTo>
                    <a:pt x="203200" y="476192"/>
                  </a:lnTo>
                  <a:lnTo>
                    <a:pt x="0" y="238096"/>
                  </a:lnTo>
                  <a:lnTo>
                    <a:pt x="203200" y="0"/>
                  </a:lnTo>
                  <a:lnTo>
                    <a:pt x="1279731" y="0"/>
                  </a:lnTo>
                  <a:lnTo>
                    <a:pt x="1482931" y="238096"/>
                  </a:lnTo>
                  <a:close/>
                </a:path>
              </a:pathLst>
            </a:custGeom>
            <a:solidFill>
              <a:srgbClr val="A10D00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14300" y="-57150"/>
              <a:ext cx="1254331" cy="53334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333"/>
                </a:lnSpc>
              </a:pPr>
              <a:endParaRPr sz="1200"/>
            </a:p>
          </p:txBody>
        </p:sp>
      </p:grpSp>
      <p:sp>
        <p:nvSpPr>
          <p:cNvPr id="15" name="Freeform 15"/>
          <p:cNvSpPr/>
          <p:nvPr/>
        </p:nvSpPr>
        <p:spPr>
          <a:xfrm rot="5400000">
            <a:off x="11467974" y="5022315"/>
            <a:ext cx="1448053" cy="460270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3484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624591" y="119043"/>
            <a:ext cx="891034" cy="603675"/>
          </a:xfrm>
          <a:custGeom>
            <a:avLst/>
            <a:gdLst/>
            <a:ahLst/>
            <a:cxnLst/>
            <a:rect l="l" t="t" r="r" b="b"/>
            <a:pathLst>
              <a:path w="1336551" h="905513">
                <a:moveTo>
                  <a:pt x="0" y="0"/>
                </a:moveTo>
                <a:lnTo>
                  <a:pt x="1336551" y="0"/>
                </a:lnTo>
                <a:lnTo>
                  <a:pt x="1336551" y="905514"/>
                </a:lnTo>
                <a:lnTo>
                  <a:pt x="0" y="9055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1389201" y="-1139909"/>
            <a:ext cx="2065867" cy="1825709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1961866" y="-2279995"/>
            <a:ext cx="1328166" cy="27432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6763559" y="6678976"/>
            <a:ext cx="7249128" cy="862106"/>
          </a:xfrm>
          <a:custGeom>
            <a:avLst/>
            <a:gdLst/>
            <a:ahLst/>
            <a:cxnLst/>
            <a:rect l="l" t="t" r="r" b="b"/>
            <a:pathLst>
              <a:path w="10873692" h="1293159">
                <a:moveTo>
                  <a:pt x="0" y="0"/>
                </a:moveTo>
                <a:lnTo>
                  <a:pt x="10873692" y="0"/>
                </a:lnTo>
                <a:lnTo>
                  <a:pt x="10873692" y="1293159"/>
                </a:lnTo>
                <a:lnTo>
                  <a:pt x="0" y="12931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561128"/>
            </a:stretch>
          </a:blipFill>
        </p:spPr>
      </p:sp>
      <p:sp>
        <p:nvSpPr>
          <p:cNvPr id="20" name="Freeform 20"/>
          <p:cNvSpPr/>
          <p:nvPr/>
        </p:nvSpPr>
        <p:spPr>
          <a:xfrm flipH="1">
            <a:off x="11362267" y="5851492"/>
            <a:ext cx="1168660" cy="1006508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881681" y="1111563"/>
            <a:ext cx="4642180" cy="2546092"/>
          </a:xfrm>
          <a:custGeom>
            <a:avLst/>
            <a:gdLst/>
            <a:ahLst/>
            <a:cxnLst/>
            <a:rect l="l" t="t" r="r" b="b"/>
            <a:pathLst>
              <a:path w="6468628" h="3819138">
                <a:moveTo>
                  <a:pt x="0" y="0"/>
                </a:moveTo>
                <a:lnTo>
                  <a:pt x="6468628" y="0"/>
                </a:lnTo>
                <a:lnTo>
                  <a:pt x="6468628" y="3819139"/>
                </a:lnTo>
                <a:lnTo>
                  <a:pt x="0" y="381913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r="-32304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6148452" y="1111564"/>
            <a:ext cx="5580817" cy="2317437"/>
          </a:xfrm>
          <a:custGeom>
            <a:avLst/>
            <a:gdLst/>
            <a:ahLst/>
            <a:cxnLst/>
            <a:rect l="l" t="t" r="r" b="b"/>
            <a:pathLst>
              <a:path w="7877099" h="3476155">
                <a:moveTo>
                  <a:pt x="0" y="0"/>
                </a:moveTo>
                <a:lnTo>
                  <a:pt x="7877099" y="0"/>
                </a:lnTo>
                <a:lnTo>
                  <a:pt x="7877099" y="3476155"/>
                </a:lnTo>
                <a:lnTo>
                  <a:pt x="0" y="347615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b="-3104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3242971" y="3745816"/>
            <a:ext cx="5768115" cy="2844999"/>
          </a:xfrm>
          <a:custGeom>
            <a:avLst/>
            <a:gdLst/>
            <a:ahLst/>
            <a:cxnLst/>
            <a:rect l="l" t="t" r="r" b="b"/>
            <a:pathLst>
              <a:path w="8652173" h="4267498">
                <a:moveTo>
                  <a:pt x="0" y="0"/>
                </a:moveTo>
                <a:lnTo>
                  <a:pt x="8652173" y="0"/>
                </a:lnTo>
                <a:lnTo>
                  <a:pt x="8652173" y="4267498"/>
                </a:lnTo>
                <a:lnTo>
                  <a:pt x="0" y="426749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t="-686" b="-686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881680" y="233461"/>
            <a:ext cx="4722582" cy="701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66"/>
              </a:lnSpc>
            </a:pPr>
            <a:r>
              <a:rPr lang="en-US" sz="4533" b="1">
                <a:solidFill>
                  <a:srgbClr val="A10D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Example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33053" y="5883274"/>
            <a:ext cx="267977" cy="267977"/>
          </a:xfrm>
          <a:custGeom>
            <a:avLst/>
            <a:gdLst/>
            <a:ahLst/>
            <a:cxnLst/>
            <a:rect l="l" t="t" r="r" b="b"/>
            <a:pathLst>
              <a:path w="401966" h="401966">
                <a:moveTo>
                  <a:pt x="0" y="0"/>
                </a:moveTo>
                <a:lnTo>
                  <a:pt x="401966" y="0"/>
                </a:lnTo>
                <a:lnTo>
                  <a:pt x="401966" y="401966"/>
                </a:lnTo>
                <a:lnTo>
                  <a:pt x="0" y="40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019927" y="729083"/>
            <a:ext cx="486273" cy="466823"/>
          </a:xfrm>
          <a:custGeom>
            <a:avLst/>
            <a:gdLst/>
            <a:ahLst/>
            <a:cxnLst/>
            <a:rect l="l" t="t" r="r" b="b"/>
            <a:pathLst>
              <a:path w="729410" h="700234">
                <a:moveTo>
                  <a:pt x="0" y="0"/>
                </a:moveTo>
                <a:lnTo>
                  <a:pt x="729410" y="0"/>
                </a:lnTo>
                <a:lnTo>
                  <a:pt x="729410" y="700234"/>
                </a:lnTo>
                <a:lnTo>
                  <a:pt x="0" y="7002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6513677" y="2229090"/>
            <a:ext cx="499904" cy="469742"/>
            <a:chOff x="0" y="0"/>
            <a:chExt cx="999808" cy="9394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99808" cy="939484"/>
            </a:xfrm>
            <a:custGeom>
              <a:avLst/>
              <a:gdLst/>
              <a:ahLst/>
              <a:cxnLst/>
              <a:rect l="l" t="t" r="r" b="b"/>
              <a:pathLst>
                <a:path w="999808" h="939484">
                  <a:moveTo>
                    <a:pt x="0" y="0"/>
                  </a:moveTo>
                  <a:lnTo>
                    <a:pt x="999808" y="0"/>
                  </a:lnTo>
                  <a:lnTo>
                    <a:pt x="999808" y="939484"/>
                  </a:lnTo>
                  <a:lnTo>
                    <a:pt x="0" y="9394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190806" t="-116698" r="-38684" b="-409457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98236" y="163091"/>
              <a:ext cx="603336" cy="613303"/>
            </a:xfrm>
            <a:custGeom>
              <a:avLst/>
              <a:gdLst/>
              <a:ahLst/>
              <a:cxnLst/>
              <a:rect l="l" t="t" r="r" b="b"/>
              <a:pathLst>
                <a:path w="603336" h="613303">
                  <a:moveTo>
                    <a:pt x="0" y="0"/>
                  </a:moveTo>
                  <a:lnTo>
                    <a:pt x="603336" y="0"/>
                  </a:lnTo>
                  <a:lnTo>
                    <a:pt x="603336" y="613302"/>
                  </a:lnTo>
                  <a:lnTo>
                    <a:pt x="0" y="6133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flipH="1">
            <a:off x="10883182" y="456568"/>
            <a:ext cx="759765" cy="229233"/>
          </a:xfrm>
          <a:custGeom>
            <a:avLst/>
            <a:gdLst/>
            <a:ahLst/>
            <a:cxnLst/>
            <a:rect l="l" t="t" r="r" b="b"/>
            <a:pathLst>
              <a:path w="1139647" h="343849">
                <a:moveTo>
                  <a:pt x="1139646" y="0"/>
                </a:moveTo>
                <a:lnTo>
                  <a:pt x="0" y="0"/>
                </a:lnTo>
                <a:lnTo>
                  <a:pt x="0" y="343849"/>
                </a:lnTo>
                <a:lnTo>
                  <a:pt x="1139646" y="343849"/>
                </a:lnTo>
                <a:lnTo>
                  <a:pt x="1139646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r="-104552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469621" y="3310321"/>
            <a:ext cx="507171" cy="476570"/>
            <a:chOff x="0" y="0"/>
            <a:chExt cx="1014341" cy="9531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14341" cy="953140"/>
            </a:xfrm>
            <a:custGeom>
              <a:avLst/>
              <a:gdLst/>
              <a:ahLst/>
              <a:cxnLst/>
              <a:rect l="l" t="t" r="r" b="b"/>
              <a:pathLst>
                <a:path w="1014341" h="953140">
                  <a:moveTo>
                    <a:pt x="0" y="0"/>
                  </a:moveTo>
                  <a:lnTo>
                    <a:pt x="1014341" y="0"/>
                  </a:lnTo>
                  <a:lnTo>
                    <a:pt x="1014341" y="953140"/>
                  </a:lnTo>
                  <a:lnTo>
                    <a:pt x="0" y="953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190806" t="-116698" r="-38684" b="-409457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1117" y="165461"/>
              <a:ext cx="612107" cy="622218"/>
            </a:xfrm>
            <a:custGeom>
              <a:avLst/>
              <a:gdLst/>
              <a:ahLst/>
              <a:cxnLst/>
              <a:rect l="l" t="t" r="r" b="b"/>
              <a:pathLst>
                <a:path w="612107" h="622218">
                  <a:moveTo>
                    <a:pt x="0" y="0"/>
                  </a:moveTo>
                  <a:lnTo>
                    <a:pt x="612107" y="0"/>
                  </a:lnTo>
                  <a:lnTo>
                    <a:pt x="612107" y="622218"/>
                  </a:lnTo>
                  <a:lnTo>
                    <a:pt x="0" y="6222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6520944" y="4485431"/>
            <a:ext cx="499904" cy="469742"/>
            <a:chOff x="0" y="0"/>
            <a:chExt cx="999808" cy="93948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99808" cy="939484"/>
            </a:xfrm>
            <a:custGeom>
              <a:avLst/>
              <a:gdLst/>
              <a:ahLst/>
              <a:cxnLst/>
              <a:rect l="l" t="t" r="r" b="b"/>
              <a:pathLst>
                <a:path w="999808" h="939484">
                  <a:moveTo>
                    <a:pt x="0" y="0"/>
                  </a:moveTo>
                  <a:lnTo>
                    <a:pt x="999808" y="0"/>
                  </a:lnTo>
                  <a:lnTo>
                    <a:pt x="999808" y="939484"/>
                  </a:lnTo>
                  <a:lnTo>
                    <a:pt x="0" y="9394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190806" t="-116698" r="-38684" b="-409457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98236" y="163091"/>
              <a:ext cx="603336" cy="613303"/>
            </a:xfrm>
            <a:custGeom>
              <a:avLst/>
              <a:gdLst/>
              <a:ahLst/>
              <a:cxnLst/>
              <a:rect l="l" t="t" r="r" b="b"/>
              <a:pathLst>
                <a:path w="603336" h="613303">
                  <a:moveTo>
                    <a:pt x="0" y="0"/>
                  </a:moveTo>
                  <a:lnTo>
                    <a:pt x="603336" y="0"/>
                  </a:lnTo>
                  <a:lnTo>
                    <a:pt x="603336" y="613302"/>
                  </a:lnTo>
                  <a:lnTo>
                    <a:pt x="0" y="6133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6520944" y="5648404"/>
            <a:ext cx="499904" cy="469742"/>
            <a:chOff x="0" y="0"/>
            <a:chExt cx="999808" cy="93948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99808" cy="939484"/>
            </a:xfrm>
            <a:custGeom>
              <a:avLst/>
              <a:gdLst/>
              <a:ahLst/>
              <a:cxnLst/>
              <a:rect l="l" t="t" r="r" b="b"/>
              <a:pathLst>
                <a:path w="999808" h="939484">
                  <a:moveTo>
                    <a:pt x="0" y="0"/>
                  </a:moveTo>
                  <a:lnTo>
                    <a:pt x="999808" y="0"/>
                  </a:lnTo>
                  <a:lnTo>
                    <a:pt x="999808" y="939484"/>
                  </a:lnTo>
                  <a:lnTo>
                    <a:pt x="0" y="9394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190806" t="-116698" r="-38684" b="-409457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98236" y="163091"/>
              <a:ext cx="603336" cy="613303"/>
            </a:xfrm>
            <a:custGeom>
              <a:avLst/>
              <a:gdLst/>
              <a:ahLst/>
              <a:cxnLst/>
              <a:rect l="l" t="t" r="r" b="b"/>
              <a:pathLst>
                <a:path w="603336" h="613303">
                  <a:moveTo>
                    <a:pt x="0" y="0"/>
                  </a:moveTo>
                  <a:lnTo>
                    <a:pt x="603336" y="0"/>
                  </a:lnTo>
                  <a:lnTo>
                    <a:pt x="603336" y="613302"/>
                  </a:lnTo>
                  <a:lnTo>
                    <a:pt x="0" y="6133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685800" y="1070534"/>
            <a:ext cx="2130548" cy="582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4"/>
              </a:lnSpc>
            </a:pPr>
            <a:r>
              <a:rPr lang="en-US" sz="4993" b="1" spc="-165">
                <a:solidFill>
                  <a:srgbClr val="0304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Round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25708" y="1079870"/>
            <a:ext cx="2150245" cy="582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4"/>
              </a:lnSpc>
            </a:pPr>
            <a:r>
              <a:rPr lang="en-US" sz="4993" b="1" spc="-165" dirty="0">
                <a:solidFill>
                  <a:srgbClr val="2855B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Robin!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298020" y="2276514"/>
            <a:ext cx="4344926" cy="285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65"/>
              </a:lnSpc>
            </a:pPr>
            <a:r>
              <a:rPr lang="en-US" sz="1887" b="1" dirty="0">
                <a:solidFill>
                  <a:srgbClr val="0304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Processes are arranged in a circular queue.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218123" y="641350"/>
            <a:ext cx="1756736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15"/>
              </a:lnSpc>
            </a:pPr>
            <a:r>
              <a:rPr lang="en-US" sz="2368" b="1" spc="-78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Borcelle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885982" y="998299"/>
            <a:ext cx="1088877" cy="251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55"/>
              </a:lnSpc>
            </a:pPr>
            <a:r>
              <a:rPr lang="en-US" sz="1468" spc="4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Company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59190" y="2425860"/>
            <a:ext cx="4982993" cy="2056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5"/>
              </a:lnSpc>
            </a:pPr>
            <a:r>
              <a:rPr lang="en-US" sz="1925" b="1" dirty="0">
                <a:solidFill>
                  <a:srgbClr val="03045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Round Robin (RR) is a preemptive scheduling algorithm where each process is assigned a fixed time slice (quantum). Once a process uses its quantum, it is preempted and moved to the back of the ready queue, giving others a chance to run.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298020" y="3202873"/>
            <a:ext cx="4344926" cy="58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65"/>
              </a:lnSpc>
            </a:pPr>
            <a:r>
              <a:rPr lang="en-US" sz="1887" b="1" dirty="0">
                <a:solidFill>
                  <a:srgbClr val="0304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CPU executes the first process for a fixed time quantum.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415755" y="4473198"/>
            <a:ext cx="4344926" cy="58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65"/>
              </a:lnSpc>
            </a:pPr>
            <a:r>
              <a:rPr lang="en-US" sz="1887" b="1" dirty="0">
                <a:solidFill>
                  <a:srgbClr val="0304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If not finished, the process is placed at the end of the queue.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415755" y="5546646"/>
            <a:ext cx="4344926" cy="58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65"/>
              </a:lnSpc>
            </a:pPr>
            <a:r>
              <a:rPr lang="en-US" sz="1887" b="1">
                <a:solidFill>
                  <a:srgbClr val="0304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CPU moves to the next process, and the cycle continues.</a:t>
            </a:r>
          </a:p>
        </p:txBody>
      </p:sp>
      <p:sp>
        <p:nvSpPr>
          <p:cNvPr id="26" name="Freeform 26"/>
          <p:cNvSpPr/>
          <p:nvPr/>
        </p:nvSpPr>
        <p:spPr>
          <a:xfrm flipH="1">
            <a:off x="-410822" y="6584950"/>
            <a:ext cx="13216843" cy="1156474"/>
          </a:xfrm>
          <a:custGeom>
            <a:avLst/>
            <a:gdLst/>
            <a:ahLst/>
            <a:cxnLst/>
            <a:rect l="l" t="t" r="r" b="b"/>
            <a:pathLst>
              <a:path w="19825265" h="1734711">
                <a:moveTo>
                  <a:pt x="19825266" y="0"/>
                </a:moveTo>
                <a:lnTo>
                  <a:pt x="0" y="0"/>
                </a:lnTo>
                <a:lnTo>
                  <a:pt x="0" y="1734711"/>
                </a:lnTo>
                <a:lnTo>
                  <a:pt x="19825266" y="1734711"/>
                </a:lnTo>
                <a:lnTo>
                  <a:pt x="19825266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7957954" y="1435922"/>
            <a:ext cx="2814372" cy="434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65"/>
              </a:lnSpc>
            </a:pPr>
            <a:r>
              <a:rPr lang="en-US" sz="2887" b="1" dirty="0">
                <a:solidFill>
                  <a:srgbClr val="0304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How It Works: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19009" y="5505528"/>
            <a:ext cx="300569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25"/>
              </a:lnSpc>
            </a:pPr>
            <a:r>
              <a:rPr lang="en-US" sz="2353" b="1">
                <a:solidFill>
                  <a:srgbClr val="0304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Type: </a:t>
            </a:r>
            <a:r>
              <a:rPr lang="en-US" sz="2353" b="1">
                <a:solidFill>
                  <a:srgbClr val="2855B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Preemptive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512422" y="6483350"/>
            <a:ext cx="13216843" cy="1156474"/>
          </a:xfrm>
          <a:custGeom>
            <a:avLst/>
            <a:gdLst/>
            <a:ahLst/>
            <a:cxnLst/>
            <a:rect l="l" t="t" r="r" b="b"/>
            <a:pathLst>
              <a:path w="19825265" h="1734711">
                <a:moveTo>
                  <a:pt x="19825266" y="0"/>
                </a:moveTo>
                <a:lnTo>
                  <a:pt x="0" y="0"/>
                </a:lnTo>
                <a:lnTo>
                  <a:pt x="0" y="1734711"/>
                </a:lnTo>
                <a:lnTo>
                  <a:pt x="19825266" y="1734711"/>
                </a:lnTo>
                <a:lnTo>
                  <a:pt x="198252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42967" y="573214"/>
            <a:ext cx="5750745" cy="582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4"/>
              </a:lnSpc>
            </a:pPr>
            <a:r>
              <a:rPr lang="en-US" sz="4993" b="1" spc="-165">
                <a:solidFill>
                  <a:srgbClr val="0304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Real life </a:t>
            </a:r>
            <a:r>
              <a:rPr lang="en-US" sz="4993" b="1" spc="-165">
                <a:solidFill>
                  <a:srgbClr val="2855B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example!</a:t>
            </a:r>
          </a:p>
        </p:txBody>
      </p:sp>
      <p:sp>
        <p:nvSpPr>
          <p:cNvPr id="4" name="Freeform 4"/>
          <p:cNvSpPr/>
          <p:nvPr/>
        </p:nvSpPr>
        <p:spPr>
          <a:xfrm>
            <a:off x="-1586652" y="-374643"/>
            <a:ext cx="2148461" cy="5256173"/>
          </a:xfrm>
          <a:custGeom>
            <a:avLst/>
            <a:gdLst/>
            <a:ahLst/>
            <a:cxnLst/>
            <a:rect l="l" t="t" r="r" b="b"/>
            <a:pathLst>
              <a:path w="3222691" h="7884259">
                <a:moveTo>
                  <a:pt x="0" y="0"/>
                </a:moveTo>
                <a:lnTo>
                  <a:pt x="3222691" y="0"/>
                </a:lnTo>
                <a:lnTo>
                  <a:pt x="3222691" y="7884259"/>
                </a:lnTo>
                <a:lnTo>
                  <a:pt x="0" y="78842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815111">
            <a:off x="-649980" y="-50625"/>
            <a:ext cx="2652603" cy="431048"/>
          </a:xfrm>
          <a:custGeom>
            <a:avLst/>
            <a:gdLst/>
            <a:ahLst/>
            <a:cxnLst/>
            <a:rect l="l" t="t" r="r" b="b"/>
            <a:pathLst>
              <a:path w="3978905" h="646572">
                <a:moveTo>
                  <a:pt x="0" y="0"/>
                </a:moveTo>
                <a:lnTo>
                  <a:pt x="3978905" y="0"/>
                </a:lnTo>
                <a:lnTo>
                  <a:pt x="3978905" y="646572"/>
                </a:lnTo>
                <a:lnTo>
                  <a:pt x="0" y="6465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1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0595966" y="571184"/>
            <a:ext cx="759765" cy="229233"/>
          </a:xfrm>
          <a:custGeom>
            <a:avLst/>
            <a:gdLst/>
            <a:ahLst/>
            <a:cxnLst/>
            <a:rect l="l" t="t" r="r" b="b"/>
            <a:pathLst>
              <a:path w="1139647" h="343849">
                <a:moveTo>
                  <a:pt x="1139647" y="0"/>
                </a:moveTo>
                <a:lnTo>
                  <a:pt x="0" y="0"/>
                </a:lnTo>
                <a:lnTo>
                  <a:pt x="0" y="343848"/>
                </a:lnTo>
                <a:lnTo>
                  <a:pt x="1139647" y="343848"/>
                </a:lnTo>
                <a:lnTo>
                  <a:pt x="113964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104552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669805" y="1508543"/>
            <a:ext cx="2836395" cy="3017442"/>
          </a:xfrm>
          <a:custGeom>
            <a:avLst/>
            <a:gdLst/>
            <a:ahLst/>
            <a:cxnLst/>
            <a:rect l="l" t="t" r="r" b="b"/>
            <a:pathLst>
              <a:path w="4254593" h="4526163">
                <a:moveTo>
                  <a:pt x="0" y="0"/>
                </a:moveTo>
                <a:lnTo>
                  <a:pt x="4254593" y="0"/>
                </a:lnTo>
                <a:lnTo>
                  <a:pt x="4254593" y="4526163"/>
                </a:lnTo>
                <a:lnTo>
                  <a:pt x="0" y="45261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124411">
            <a:off x="8636542" y="3552404"/>
            <a:ext cx="3030907" cy="410858"/>
          </a:xfrm>
          <a:custGeom>
            <a:avLst/>
            <a:gdLst/>
            <a:ahLst/>
            <a:cxnLst/>
            <a:rect l="l" t="t" r="r" b="b"/>
            <a:pathLst>
              <a:path w="4546360" h="616287">
                <a:moveTo>
                  <a:pt x="0" y="0"/>
                </a:moveTo>
                <a:lnTo>
                  <a:pt x="4546361" y="0"/>
                </a:lnTo>
                <a:lnTo>
                  <a:pt x="4546361" y="616287"/>
                </a:lnTo>
                <a:lnTo>
                  <a:pt x="0" y="6162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1000"/>
            </a:blip>
            <a:stretch>
              <a:fillRect l="-86964" r="-76823" b="-21622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511765" y="2181584"/>
            <a:ext cx="1438039" cy="3296364"/>
          </a:xfrm>
          <a:custGeom>
            <a:avLst/>
            <a:gdLst/>
            <a:ahLst/>
            <a:cxnLst/>
            <a:rect l="l" t="t" r="r" b="b"/>
            <a:pathLst>
              <a:path w="2157058" h="4944546">
                <a:moveTo>
                  <a:pt x="0" y="0"/>
                </a:moveTo>
                <a:lnTo>
                  <a:pt x="2157058" y="0"/>
                </a:lnTo>
                <a:lnTo>
                  <a:pt x="2157058" y="4944546"/>
                </a:lnTo>
                <a:lnTo>
                  <a:pt x="0" y="494454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832020" y="2712374"/>
            <a:ext cx="1769174" cy="2382726"/>
          </a:xfrm>
          <a:custGeom>
            <a:avLst/>
            <a:gdLst/>
            <a:ahLst/>
            <a:cxnLst/>
            <a:rect l="l" t="t" r="r" b="b"/>
            <a:pathLst>
              <a:path w="2653761" h="3574089">
                <a:moveTo>
                  <a:pt x="0" y="0"/>
                </a:moveTo>
                <a:lnTo>
                  <a:pt x="2653761" y="0"/>
                </a:lnTo>
                <a:lnTo>
                  <a:pt x="2653761" y="3574089"/>
                </a:lnTo>
                <a:lnTo>
                  <a:pt x="0" y="357408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269908" y="2337947"/>
            <a:ext cx="1154427" cy="3047991"/>
          </a:xfrm>
          <a:custGeom>
            <a:avLst/>
            <a:gdLst/>
            <a:ahLst/>
            <a:cxnLst/>
            <a:rect l="l" t="t" r="r" b="b"/>
            <a:pathLst>
              <a:path w="1731640" h="4571986">
                <a:moveTo>
                  <a:pt x="0" y="0"/>
                </a:moveTo>
                <a:lnTo>
                  <a:pt x="1731640" y="0"/>
                </a:lnTo>
                <a:lnTo>
                  <a:pt x="1731640" y="4571986"/>
                </a:lnTo>
                <a:lnTo>
                  <a:pt x="0" y="457198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61809" y="1669081"/>
            <a:ext cx="1949956" cy="3861299"/>
          </a:xfrm>
          <a:custGeom>
            <a:avLst/>
            <a:gdLst/>
            <a:ahLst/>
            <a:cxnLst/>
            <a:rect l="l" t="t" r="r" b="b"/>
            <a:pathLst>
              <a:path w="2924934" h="5791949">
                <a:moveTo>
                  <a:pt x="0" y="0"/>
                </a:moveTo>
                <a:lnTo>
                  <a:pt x="2924934" y="0"/>
                </a:lnTo>
                <a:lnTo>
                  <a:pt x="2924934" y="5791950"/>
                </a:lnTo>
                <a:lnTo>
                  <a:pt x="0" y="579195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206617" y="5886450"/>
            <a:ext cx="5959793" cy="322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5"/>
              </a:lnSpc>
              <a:spcBef>
                <a:spcPct val="0"/>
              </a:spcBef>
            </a:pPr>
            <a:r>
              <a:rPr lang="en-US" sz="2153" b="1" dirty="0">
                <a:solidFill>
                  <a:srgbClr val="0304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How to share the bicycle among all friends?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FB74FE78-35D7-41C3-8721-784877CAFB7A}"/>
              </a:ext>
            </a:extLst>
          </p:cNvPr>
          <p:cNvGrpSpPr/>
          <p:nvPr/>
        </p:nvGrpSpPr>
        <p:grpSpPr>
          <a:xfrm>
            <a:off x="7613498" y="1802886"/>
            <a:ext cx="2886861" cy="2826024"/>
            <a:chOff x="7670504" y="1849197"/>
            <a:chExt cx="2886861" cy="282602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851987B-A065-47EA-996B-5CE6264395B4}"/>
                </a:ext>
              </a:extLst>
            </p:cNvPr>
            <p:cNvSpPr/>
            <p:nvPr/>
          </p:nvSpPr>
          <p:spPr>
            <a:xfrm>
              <a:off x="7670504" y="1849197"/>
              <a:ext cx="2886861" cy="2826024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FCBCA19-A857-4F40-9183-B4220298CE2F}"/>
                </a:ext>
              </a:extLst>
            </p:cNvPr>
            <p:cNvSpPr/>
            <p:nvPr/>
          </p:nvSpPr>
          <p:spPr>
            <a:xfrm>
              <a:off x="7821806" y="1958099"/>
              <a:ext cx="2582904" cy="26082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Freeform 2"/>
          <p:cNvSpPr/>
          <p:nvPr/>
        </p:nvSpPr>
        <p:spPr>
          <a:xfrm flipH="1">
            <a:off x="-512422" y="6483350"/>
            <a:ext cx="13216843" cy="1156474"/>
          </a:xfrm>
          <a:custGeom>
            <a:avLst/>
            <a:gdLst/>
            <a:ahLst/>
            <a:cxnLst/>
            <a:rect l="l" t="t" r="r" b="b"/>
            <a:pathLst>
              <a:path w="19825265" h="1734711">
                <a:moveTo>
                  <a:pt x="19825266" y="0"/>
                </a:moveTo>
                <a:lnTo>
                  <a:pt x="0" y="0"/>
                </a:lnTo>
                <a:lnTo>
                  <a:pt x="0" y="1734711"/>
                </a:lnTo>
                <a:lnTo>
                  <a:pt x="19825266" y="1734711"/>
                </a:lnTo>
                <a:lnTo>
                  <a:pt x="198252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42967" y="573214"/>
            <a:ext cx="5750745" cy="582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4"/>
              </a:lnSpc>
            </a:pPr>
            <a:r>
              <a:rPr lang="en-US" sz="4993" b="1" spc="-165" dirty="0">
                <a:solidFill>
                  <a:srgbClr val="0304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How It </a:t>
            </a:r>
            <a:r>
              <a:rPr lang="en-US" sz="4993" b="1" spc="-165" dirty="0">
                <a:solidFill>
                  <a:srgbClr val="2855B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Works!</a:t>
            </a:r>
          </a:p>
        </p:txBody>
      </p:sp>
      <p:sp>
        <p:nvSpPr>
          <p:cNvPr id="4" name="Freeform 4"/>
          <p:cNvSpPr/>
          <p:nvPr/>
        </p:nvSpPr>
        <p:spPr>
          <a:xfrm>
            <a:off x="-1586652" y="-374643"/>
            <a:ext cx="2148461" cy="5256173"/>
          </a:xfrm>
          <a:custGeom>
            <a:avLst/>
            <a:gdLst/>
            <a:ahLst/>
            <a:cxnLst/>
            <a:rect l="l" t="t" r="r" b="b"/>
            <a:pathLst>
              <a:path w="3222691" h="7884259">
                <a:moveTo>
                  <a:pt x="0" y="0"/>
                </a:moveTo>
                <a:lnTo>
                  <a:pt x="3222691" y="0"/>
                </a:lnTo>
                <a:lnTo>
                  <a:pt x="3222691" y="7884259"/>
                </a:lnTo>
                <a:lnTo>
                  <a:pt x="0" y="78842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815111">
            <a:off x="-649980" y="-50625"/>
            <a:ext cx="2652603" cy="431048"/>
          </a:xfrm>
          <a:custGeom>
            <a:avLst/>
            <a:gdLst/>
            <a:ahLst/>
            <a:cxnLst/>
            <a:rect l="l" t="t" r="r" b="b"/>
            <a:pathLst>
              <a:path w="3978905" h="646572">
                <a:moveTo>
                  <a:pt x="0" y="0"/>
                </a:moveTo>
                <a:lnTo>
                  <a:pt x="3978905" y="0"/>
                </a:lnTo>
                <a:lnTo>
                  <a:pt x="3978905" y="646572"/>
                </a:lnTo>
                <a:lnTo>
                  <a:pt x="0" y="6465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1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0595966" y="571184"/>
            <a:ext cx="759765" cy="229233"/>
          </a:xfrm>
          <a:custGeom>
            <a:avLst/>
            <a:gdLst/>
            <a:ahLst/>
            <a:cxnLst/>
            <a:rect l="l" t="t" r="r" b="b"/>
            <a:pathLst>
              <a:path w="1139647" h="343849">
                <a:moveTo>
                  <a:pt x="1139647" y="0"/>
                </a:moveTo>
                <a:lnTo>
                  <a:pt x="0" y="0"/>
                </a:lnTo>
                <a:lnTo>
                  <a:pt x="0" y="343848"/>
                </a:lnTo>
                <a:lnTo>
                  <a:pt x="1139647" y="343848"/>
                </a:lnTo>
                <a:lnTo>
                  <a:pt x="113964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104552"/>
            </a:stretch>
          </a:blipFill>
        </p:spPr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C4DB50E-C6C9-479E-A010-226BB28C6B06}"/>
              </a:ext>
            </a:extLst>
          </p:cNvPr>
          <p:cNvSpPr/>
          <p:nvPr/>
        </p:nvSpPr>
        <p:spPr>
          <a:xfrm>
            <a:off x="855631" y="3142089"/>
            <a:ext cx="873957" cy="477078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F274F67-5A1E-4CCD-A44E-5EE1F182F52F}"/>
              </a:ext>
            </a:extLst>
          </p:cNvPr>
          <p:cNvSpPr/>
          <p:nvPr/>
        </p:nvSpPr>
        <p:spPr>
          <a:xfrm>
            <a:off x="2435380" y="3142089"/>
            <a:ext cx="873957" cy="477078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999FBEB-CFD4-48CA-A7E3-2C003A8EC32E}"/>
              </a:ext>
            </a:extLst>
          </p:cNvPr>
          <p:cNvSpPr/>
          <p:nvPr/>
        </p:nvSpPr>
        <p:spPr>
          <a:xfrm>
            <a:off x="4041794" y="3132345"/>
            <a:ext cx="873957" cy="477078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414BA4-F0EB-457B-B9A2-E5E858CB7980}"/>
              </a:ext>
            </a:extLst>
          </p:cNvPr>
          <p:cNvSpPr txBox="1"/>
          <p:nvPr/>
        </p:nvSpPr>
        <p:spPr>
          <a:xfrm>
            <a:off x="1054862" y="3202791"/>
            <a:ext cx="43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B9DCFB-706A-46AF-8D81-C73FB5A817E3}"/>
              </a:ext>
            </a:extLst>
          </p:cNvPr>
          <p:cNvSpPr txBox="1"/>
          <p:nvPr/>
        </p:nvSpPr>
        <p:spPr>
          <a:xfrm>
            <a:off x="4212648" y="3127348"/>
            <a:ext cx="654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…..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48C821-293E-465C-BC0F-981BD03CC52E}"/>
              </a:ext>
            </a:extLst>
          </p:cNvPr>
          <p:cNvSpPr txBox="1"/>
          <p:nvPr/>
        </p:nvSpPr>
        <p:spPr>
          <a:xfrm>
            <a:off x="2622439" y="3195962"/>
            <a:ext cx="43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P2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A2BBD48-845C-4197-985A-C71539087B38}"/>
              </a:ext>
            </a:extLst>
          </p:cNvPr>
          <p:cNvGrpSpPr/>
          <p:nvPr/>
        </p:nvGrpSpPr>
        <p:grpSpPr>
          <a:xfrm>
            <a:off x="5621543" y="3095045"/>
            <a:ext cx="873957" cy="477078"/>
            <a:chOff x="5222042" y="3095045"/>
            <a:chExt cx="873957" cy="477078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930958D-C3FF-44F3-8CB9-C4F395DA8CF7}"/>
                </a:ext>
              </a:extLst>
            </p:cNvPr>
            <p:cNvSpPr/>
            <p:nvPr/>
          </p:nvSpPr>
          <p:spPr>
            <a:xfrm>
              <a:off x="5222042" y="3095045"/>
              <a:ext cx="873957" cy="477078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08DDC3-7150-44B5-ADB6-641C87193242}"/>
                </a:ext>
              </a:extLst>
            </p:cNvPr>
            <p:cNvSpPr txBox="1"/>
            <p:nvPr/>
          </p:nvSpPr>
          <p:spPr>
            <a:xfrm>
              <a:off x="5441435" y="3142089"/>
              <a:ext cx="4351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</a:rPr>
                <a:t>Pn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0707905F-43AF-4F3E-95DC-5B04FE72C421}"/>
              </a:ext>
            </a:extLst>
          </p:cNvPr>
          <p:cNvSpPr/>
          <p:nvPr/>
        </p:nvSpPr>
        <p:spPr>
          <a:xfrm>
            <a:off x="5130428" y="3285472"/>
            <a:ext cx="324977" cy="119270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558F18A2-ADDF-4195-B0B8-14006D3E9AE2}"/>
              </a:ext>
            </a:extLst>
          </p:cNvPr>
          <p:cNvSpPr/>
          <p:nvPr/>
        </p:nvSpPr>
        <p:spPr>
          <a:xfrm>
            <a:off x="3526410" y="3314967"/>
            <a:ext cx="324977" cy="119270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D26B4481-0C84-4691-957F-254B910B4C88}"/>
              </a:ext>
            </a:extLst>
          </p:cNvPr>
          <p:cNvSpPr/>
          <p:nvPr/>
        </p:nvSpPr>
        <p:spPr>
          <a:xfrm>
            <a:off x="1927200" y="3342032"/>
            <a:ext cx="324977" cy="119270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13">
            <a:extLst>
              <a:ext uri="{FF2B5EF4-FFF2-40B4-BE49-F238E27FC236}">
                <a16:creationId xmlns:a16="http://schemas.microsoft.com/office/drawing/2014/main" id="{0B55FEA4-9EE2-4DE8-AFCD-E459E27D8E3D}"/>
              </a:ext>
            </a:extLst>
          </p:cNvPr>
          <p:cNvSpPr txBox="1"/>
          <p:nvPr/>
        </p:nvSpPr>
        <p:spPr>
          <a:xfrm>
            <a:off x="535707" y="4396201"/>
            <a:ext cx="5959793" cy="322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5"/>
              </a:lnSpc>
              <a:spcBef>
                <a:spcPct val="0"/>
              </a:spcBef>
            </a:pPr>
            <a:r>
              <a:rPr lang="en-US" sz="2153" b="1" dirty="0">
                <a:solidFill>
                  <a:srgbClr val="0304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Ready Queue</a:t>
            </a: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F9B59EE7-C7BF-4B55-AF41-B3F2492A393D}"/>
              </a:ext>
            </a:extLst>
          </p:cNvPr>
          <p:cNvSpPr txBox="1"/>
          <p:nvPr/>
        </p:nvSpPr>
        <p:spPr>
          <a:xfrm>
            <a:off x="7297679" y="5236261"/>
            <a:ext cx="3659087" cy="322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85"/>
              </a:lnSpc>
              <a:spcBef>
                <a:spcPct val="0"/>
              </a:spcBef>
            </a:pPr>
            <a:r>
              <a:rPr lang="en-US" sz="2153" b="1" dirty="0">
                <a:solidFill>
                  <a:srgbClr val="0304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Circular Ready Queue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C87AF25-18B8-49F0-8551-0A26E8401355}"/>
              </a:ext>
            </a:extLst>
          </p:cNvPr>
          <p:cNvGrpSpPr/>
          <p:nvPr/>
        </p:nvGrpSpPr>
        <p:grpSpPr>
          <a:xfrm>
            <a:off x="7762528" y="4022234"/>
            <a:ext cx="873957" cy="477078"/>
            <a:chOff x="5222042" y="3095045"/>
            <a:chExt cx="873957" cy="477078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E69539D6-9A6F-49FF-80C8-31CD760499C7}"/>
                </a:ext>
              </a:extLst>
            </p:cNvPr>
            <p:cNvSpPr/>
            <p:nvPr/>
          </p:nvSpPr>
          <p:spPr>
            <a:xfrm>
              <a:off x="5222042" y="3095045"/>
              <a:ext cx="873957" cy="477078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BA98783-9A1D-4322-AFE5-6484594D763E}"/>
                </a:ext>
              </a:extLst>
            </p:cNvPr>
            <p:cNvSpPr txBox="1"/>
            <p:nvPr/>
          </p:nvSpPr>
          <p:spPr>
            <a:xfrm>
              <a:off x="5429670" y="3095045"/>
              <a:ext cx="4351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….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A11ABD3-1F44-4386-A1CD-9CB1CE1A8996}"/>
              </a:ext>
            </a:extLst>
          </p:cNvPr>
          <p:cNvGrpSpPr/>
          <p:nvPr/>
        </p:nvGrpSpPr>
        <p:grpSpPr>
          <a:xfrm>
            <a:off x="8549718" y="1562305"/>
            <a:ext cx="873957" cy="477078"/>
            <a:chOff x="5222042" y="3095045"/>
            <a:chExt cx="873957" cy="477078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BA79D94-5E1A-49F2-8E0C-91EEBF377E43}"/>
                </a:ext>
              </a:extLst>
            </p:cNvPr>
            <p:cNvSpPr/>
            <p:nvPr/>
          </p:nvSpPr>
          <p:spPr>
            <a:xfrm>
              <a:off x="5222042" y="3095045"/>
              <a:ext cx="873957" cy="477078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0D4B2D-081F-4386-9B85-338F564BF84D}"/>
                </a:ext>
              </a:extLst>
            </p:cNvPr>
            <p:cNvSpPr txBox="1"/>
            <p:nvPr/>
          </p:nvSpPr>
          <p:spPr>
            <a:xfrm>
              <a:off x="5441435" y="3142089"/>
              <a:ext cx="4351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P1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BEC654A-A2A5-45C1-8208-D04372501145}"/>
              </a:ext>
            </a:extLst>
          </p:cNvPr>
          <p:cNvGrpSpPr/>
          <p:nvPr/>
        </p:nvGrpSpPr>
        <p:grpSpPr>
          <a:xfrm>
            <a:off x="7296882" y="2776332"/>
            <a:ext cx="873957" cy="477078"/>
            <a:chOff x="5222042" y="3095045"/>
            <a:chExt cx="873957" cy="477078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A310BD90-7BC4-40C1-8AC9-C8C7B6EDD1AC}"/>
                </a:ext>
              </a:extLst>
            </p:cNvPr>
            <p:cNvSpPr/>
            <p:nvPr/>
          </p:nvSpPr>
          <p:spPr>
            <a:xfrm>
              <a:off x="5222042" y="3095045"/>
              <a:ext cx="873957" cy="477078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3F542CE-CFFF-4B35-9E28-AFDD6B576DFB}"/>
                </a:ext>
              </a:extLst>
            </p:cNvPr>
            <p:cNvSpPr txBox="1"/>
            <p:nvPr/>
          </p:nvSpPr>
          <p:spPr>
            <a:xfrm>
              <a:off x="5441435" y="3142089"/>
              <a:ext cx="4351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</a:rPr>
                <a:t>Pn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713BBC3-B414-4E51-81B5-28BDACAA4804}"/>
              </a:ext>
            </a:extLst>
          </p:cNvPr>
          <p:cNvGrpSpPr/>
          <p:nvPr/>
        </p:nvGrpSpPr>
        <p:grpSpPr>
          <a:xfrm>
            <a:off x="10039618" y="2713982"/>
            <a:ext cx="873957" cy="477078"/>
            <a:chOff x="5222042" y="3095045"/>
            <a:chExt cx="873957" cy="477078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5204A7EE-7717-4AB0-BBA9-ECAC0A6BD20A}"/>
                </a:ext>
              </a:extLst>
            </p:cNvPr>
            <p:cNvSpPr/>
            <p:nvPr/>
          </p:nvSpPr>
          <p:spPr>
            <a:xfrm>
              <a:off x="5222042" y="3095045"/>
              <a:ext cx="873957" cy="477078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D4278E-7CED-47F7-B957-9D525C1FFCA2}"/>
                </a:ext>
              </a:extLst>
            </p:cNvPr>
            <p:cNvSpPr txBox="1"/>
            <p:nvPr/>
          </p:nvSpPr>
          <p:spPr>
            <a:xfrm>
              <a:off x="5441435" y="3142089"/>
              <a:ext cx="4351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P2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D35DAA0-D34E-4197-B3B7-62641FE314F6}"/>
              </a:ext>
            </a:extLst>
          </p:cNvPr>
          <p:cNvGrpSpPr/>
          <p:nvPr/>
        </p:nvGrpSpPr>
        <p:grpSpPr>
          <a:xfrm>
            <a:off x="9542302" y="3958207"/>
            <a:ext cx="873957" cy="477078"/>
            <a:chOff x="5222042" y="3095045"/>
            <a:chExt cx="873957" cy="477078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686AF6FE-33D8-4DCB-B5CA-C0951977653A}"/>
                </a:ext>
              </a:extLst>
            </p:cNvPr>
            <p:cNvSpPr/>
            <p:nvPr/>
          </p:nvSpPr>
          <p:spPr>
            <a:xfrm>
              <a:off x="5222042" y="3095045"/>
              <a:ext cx="873957" cy="477078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9AA03F9-7246-44EB-BCC6-2A384E515969}"/>
                </a:ext>
              </a:extLst>
            </p:cNvPr>
            <p:cNvSpPr txBox="1"/>
            <p:nvPr/>
          </p:nvSpPr>
          <p:spPr>
            <a:xfrm>
              <a:off x="5441435" y="3142089"/>
              <a:ext cx="4351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P3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BC2D974-455B-4DA7-BA14-18FB84ECD54C}"/>
              </a:ext>
            </a:extLst>
          </p:cNvPr>
          <p:cNvGrpSpPr/>
          <p:nvPr/>
        </p:nvGrpSpPr>
        <p:grpSpPr>
          <a:xfrm>
            <a:off x="8312837" y="1833032"/>
            <a:ext cx="228533" cy="350566"/>
            <a:chOff x="8312837" y="1833032"/>
            <a:chExt cx="228533" cy="350566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874127A-06CF-4104-846E-C0C5A48BDCDF}"/>
                </a:ext>
              </a:extLst>
            </p:cNvPr>
            <p:cNvSpPr/>
            <p:nvPr/>
          </p:nvSpPr>
          <p:spPr>
            <a:xfrm>
              <a:off x="8363790" y="1833032"/>
              <a:ext cx="177580" cy="2912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Arrow: Down 67">
              <a:extLst>
                <a:ext uri="{FF2B5EF4-FFF2-40B4-BE49-F238E27FC236}">
                  <a16:creationId xmlns:a16="http://schemas.microsoft.com/office/drawing/2014/main" id="{6CA99AC9-7AA1-4B5E-AAB3-6BB07E0452E0}"/>
                </a:ext>
              </a:extLst>
            </p:cNvPr>
            <p:cNvSpPr/>
            <p:nvPr/>
          </p:nvSpPr>
          <p:spPr>
            <a:xfrm rot="15023781">
              <a:off x="8250101" y="1983175"/>
              <a:ext cx="263159" cy="137688"/>
            </a:xfrm>
            <a:prstGeom prst="downArrow">
              <a:avLst>
                <a:gd name="adj1" fmla="val 42669"/>
                <a:gd name="adj2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5844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64539" y="1742102"/>
            <a:ext cx="2339363" cy="931989"/>
            <a:chOff x="0" y="0"/>
            <a:chExt cx="1530143" cy="609600"/>
          </a:xfrm>
        </p:grpSpPr>
        <p:sp>
          <p:nvSpPr>
            <p:cNvPr id="3" name="Freeform 3"/>
            <p:cNvSpPr/>
            <p:nvPr/>
          </p:nvSpPr>
          <p:spPr>
            <a:xfrm>
              <a:off x="14473" y="0"/>
              <a:ext cx="1501197" cy="609600"/>
            </a:xfrm>
            <a:custGeom>
              <a:avLst/>
              <a:gdLst/>
              <a:ahLst/>
              <a:cxnLst/>
              <a:rect l="l" t="t" r="r" b="b"/>
              <a:pathLst>
                <a:path w="1501197" h="609600">
                  <a:moveTo>
                    <a:pt x="248296" y="0"/>
                  </a:moveTo>
                  <a:lnTo>
                    <a:pt x="1456100" y="0"/>
                  </a:lnTo>
                  <a:cubicBezTo>
                    <a:pt x="1469902" y="0"/>
                    <a:pt x="1482862" y="6634"/>
                    <a:pt x="1490931" y="17831"/>
                  </a:cubicBezTo>
                  <a:cubicBezTo>
                    <a:pt x="1499001" y="29027"/>
                    <a:pt x="1501197" y="43420"/>
                    <a:pt x="1496832" y="56513"/>
                  </a:cubicBezTo>
                  <a:lnTo>
                    <a:pt x="1331307" y="553087"/>
                  </a:lnTo>
                  <a:cubicBezTo>
                    <a:pt x="1320058" y="586836"/>
                    <a:pt x="1288475" y="609600"/>
                    <a:pt x="1252900" y="609600"/>
                  </a:cubicBezTo>
                  <a:lnTo>
                    <a:pt x="45096" y="609600"/>
                  </a:lnTo>
                  <a:cubicBezTo>
                    <a:pt x="31295" y="609600"/>
                    <a:pt x="18335" y="602966"/>
                    <a:pt x="10266" y="591769"/>
                  </a:cubicBezTo>
                  <a:cubicBezTo>
                    <a:pt x="2196" y="580573"/>
                    <a:pt x="0" y="566180"/>
                    <a:pt x="4365" y="553087"/>
                  </a:cubicBezTo>
                  <a:lnTo>
                    <a:pt x="169889" y="56513"/>
                  </a:lnTo>
                  <a:cubicBezTo>
                    <a:pt x="181139" y="22764"/>
                    <a:pt x="212722" y="0"/>
                    <a:pt x="248296" y="0"/>
                  </a:cubicBezTo>
                  <a:close/>
                </a:path>
              </a:pathLst>
            </a:custGeom>
            <a:solidFill>
              <a:srgbClr val="03045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47625"/>
              <a:ext cx="1326943" cy="657225"/>
            </a:xfrm>
            <a:prstGeom prst="rect">
              <a:avLst/>
            </a:prstGeom>
          </p:spPr>
          <p:txBody>
            <a:bodyPr lIns="29840" tIns="29840" rIns="29840" bIns="29840" rtlCol="0" anchor="ctr"/>
            <a:lstStyle/>
            <a:p>
              <a:pPr algn="ctr">
                <a:lnSpc>
                  <a:spcPts val="2202"/>
                </a:lnSpc>
              </a:pPr>
              <a:endParaRPr sz="120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276517" y="2036380"/>
            <a:ext cx="1515407" cy="337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9"/>
              </a:lnSpc>
            </a:pPr>
            <a:r>
              <a:rPr lang="en-US" sz="2006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Preemptive</a:t>
            </a:r>
          </a:p>
        </p:txBody>
      </p:sp>
      <p:sp>
        <p:nvSpPr>
          <p:cNvPr id="6" name="Freeform 6"/>
          <p:cNvSpPr/>
          <p:nvPr/>
        </p:nvSpPr>
        <p:spPr>
          <a:xfrm>
            <a:off x="4537392" y="6247735"/>
            <a:ext cx="8751667" cy="1444025"/>
          </a:xfrm>
          <a:custGeom>
            <a:avLst/>
            <a:gdLst/>
            <a:ahLst/>
            <a:cxnLst/>
            <a:rect l="l" t="t" r="r" b="b"/>
            <a:pathLst>
              <a:path w="13127500" h="2166038">
                <a:moveTo>
                  <a:pt x="0" y="0"/>
                </a:moveTo>
                <a:lnTo>
                  <a:pt x="13127500" y="0"/>
                </a:lnTo>
                <a:lnTo>
                  <a:pt x="13127500" y="2166038"/>
                </a:lnTo>
                <a:lnTo>
                  <a:pt x="0" y="2166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85800" y="723584"/>
            <a:ext cx="5991901" cy="582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4"/>
              </a:lnSpc>
            </a:pPr>
            <a:r>
              <a:rPr lang="en-US" sz="4993" b="1" spc="-165">
                <a:solidFill>
                  <a:srgbClr val="0304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Priority </a:t>
            </a:r>
            <a:r>
              <a:rPr lang="en-US" sz="4993" b="1" spc="-165">
                <a:solidFill>
                  <a:srgbClr val="2855B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Scheduling!</a:t>
            </a:r>
          </a:p>
        </p:txBody>
      </p:sp>
      <p:sp>
        <p:nvSpPr>
          <p:cNvPr id="8" name="Freeform 8"/>
          <p:cNvSpPr/>
          <p:nvPr/>
        </p:nvSpPr>
        <p:spPr>
          <a:xfrm flipH="1">
            <a:off x="11006691" y="6247735"/>
            <a:ext cx="759765" cy="229233"/>
          </a:xfrm>
          <a:custGeom>
            <a:avLst/>
            <a:gdLst/>
            <a:ahLst/>
            <a:cxnLst/>
            <a:rect l="l" t="t" r="r" b="b"/>
            <a:pathLst>
              <a:path w="1139647" h="343849">
                <a:moveTo>
                  <a:pt x="1139647" y="0"/>
                </a:moveTo>
                <a:lnTo>
                  <a:pt x="0" y="0"/>
                </a:lnTo>
                <a:lnTo>
                  <a:pt x="0" y="343849"/>
                </a:lnTo>
                <a:lnTo>
                  <a:pt x="1139647" y="343849"/>
                </a:lnTo>
                <a:lnTo>
                  <a:pt x="113964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04552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7114241" y="571184"/>
            <a:ext cx="4899488" cy="2102906"/>
            <a:chOff x="0" y="0"/>
            <a:chExt cx="9798976" cy="4205813"/>
          </a:xfrm>
        </p:grpSpPr>
        <p:sp>
          <p:nvSpPr>
            <p:cNvPr id="10" name="Freeform 10"/>
            <p:cNvSpPr/>
            <p:nvPr/>
          </p:nvSpPr>
          <p:spPr>
            <a:xfrm>
              <a:off x="1468910" y="2746198"/>
              <a:ext cx="6493865" cy="1055253"/>
            </a:xfrm>
            <a:custGeom>
              <a:avLst/>
              <a:gdLst/>
              <a:ahLst/>
              <a:cxnLst/>
              <a:rect l="l" t="t" r="r" b="b"/>
              <a:pathLst>
                <a:path w="6493865" h="1055253">
                  <a:moveTo>
                    <a:pt x="0" y="0"/>
                  </a:moveTo>
                  <a:lnTo>
                    <a:pt x="6493865" y="0"/>
                  </a:lnTo>
                  <a:lnTo>
                    <a:pt x="6493865" y="1055253"/>
                  </a:lnTo>
                  <a:lnTo>
                    <a:pt x="0" y="10552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1000"/>
              </a:blip>
              <a:stretch>
                <a:fillRect/>
              </a:stretch>
            </a:blipFill>
          </p:spPr>
        </p:sp>
        <p:grpSp>
          <p:nvGrpSpPr>
            <p:cNvPr id="11" name="Group 11"/>
            <p:cNvGrpSpPr/>
            <p:nvPr/>
          </p:nvGrpSpPr>
          <p:grpSpPr>
            <a:xfrm>
              <a:off x="0" y="2341836"/>
              <a:ext cx="9798976" cy="1863977"/>
              <a:chOff x="0" y="0"/>
              <a:chExt cx="3458054" cy="65779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6428" y="0"/>
                <a:ext cx="3445197" cy="657797"/>
              </a:xfrm>
              <a:custGeom>
                <a:avLst/>
                <a:gdLst/>
                <a:ahLst/>
                <a:cxnLst/>
                <a:rect l="l" t="t" r="r" b="b"/>
                <a:pathLst>
                  <a:path w="3445197" h="657797">
                    <a:moveTo>
                      <a:pt x="225215" y="0"/>
                    </a:moveTo>
                    <a:lnTo>
                      <a:pt x="3423183" y="0"/>
                    </a:lnTo>
                    <a:cubicBezTo>
                      <a:pt x="3429846" y="0"/>
                      <a:pt x="3436113" y="3164"/>
                      <a:pt x="3440068" y="8526"/>
                    </a:cubicBezTo>
                    <a:cubicBezTo>
                      <a:pt x="3444023" y="13888"/>
                      <a:pt x="3445197" y="20810"/>
                      <a:pt x="3443231" y="27176"/>
                    </a:cubicBezTo>
                    <a:lnTo>
                      <a:pt x="3256820" y="630621"/>
                    </a:lnTo>
                    <a:cubicBezTo>
                      <a:pt x="3251829" y="646778"/>
                      <a:pt x="3236893" y="657797"/>
                      <a:pt x="3219983" y="657797"/>
                    </a:cubicBezTo>
                    <a:lnTo>
                      <a:pt x="22015" y="657797"/>
                    </a:lnTo>
                    <a:cubicBezTo>
                      <a:pt x="15352" y="657797"/>
                      <a:pt x="9085" y="654632"/>
                      <a:pt x="5130" y="649270"/>
                    </a:cubicBezTo>
                    <a:cubicBezTo>
                      <a:pt x="1174" y="643909"/>
                      <a:pt x="0" y="636987"/>
                      <a:pt x="1967" y="630621"/>
                    </a:cubicBezTo>
                    <a:lnTo>
                      <a:pt x="188377" y="27176"/>
                    </a:lnTo>
                    <a:cubicBezTo>
                      <a:pt x="193368" y="11019"/>
                      <a:pt x="208305" y="0"/>
                      <a:pt x="225215" y="0"/>
                    </a:cubicBezTo>
                    <a:close/>
                  </a:path>
                </a:pathLst>
              </a:custGeom>
              <a:solidFill>
                <a:srgbClr val="2855B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101600" y="-47625"/>
                <a:ext cx="3254854" cy="705422"/>
              </a:xfrm>
              <a:prstGeom prst="rect">
                <a:avLst/>
              </a:prstGeom>
            </p:spPr>
            <p:txBody>
              <a:bodyPr lIns="29840" tIns="29840" rIns="29840" bIns="29840" rtlCol="0" anchor="ctr"/>
              <a:lstStyle/>
              <a:p>
                <a:pPr algn="ctr">
                  <a:lnSpc>
                    <a:spcPts val="2202"/>
                  </a:lnSpc>
                </a:pPr>
                <a:endParaRPr sz="1200"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1111212" y="2807201"/>
              <a:ext cx="7576556" cy="974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916"/>
                </a:lnSpc>
              </a:pPr>
              <a:r>
                <a:rPr lang="en-US" sz="1741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 higher-priority process interrupts a running lower-priority one.</a:t>
              </a:r>
            </a:p>
          </p:txBody>
        </p:sp>
        <p:sp>
          <p:nvSpPr>
            <p:cNvPr id="15" name="Freeform 15"/>
            <p:cNvSpPr/>
            <p:nvPr/>
          </p:nvSpPr>
          <p:spPr>
            <a:xfrm flipH="1">
              <a:off x="7492126" y="0"/>
              <a:ext cx="1519529" cy="458465"/>
            </a:xfrm>
            <a:custGeom>
              <a:avLst/>
              <a:gdLst/>
              <a:ahLst/>
              <a:cxnLst/>
              <a:rect l="l" t="t" r="r" b="b"/>
              <a:pathLst>
                <a:path w="1519529" h="458465">
                  <a:moveTo>
                    <a:pt x="1519529" y="0"/>
                  </a:moveTo>
                  <a:lnTo>
                    <a:pt x="0" y="0"/>
                  </a:lnTo>
                  <a:lnTo>
                    <a:pt x="0" y="458465"/>
                  </a:lnTo>
                  <a:lnTo>
                    <a:pt x="1519529" y="458465"/>
                  </a:lnTo>
                  <a:lnTo>
                    <a:pt x="1519529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04552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1040821" y="1847519"/>
            <a:ext cx="3391490" cy="2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16"/>
              </a:lnSpc>
            </a:pPr>
            <a:r>
              <a:rPr lang="en-US" sz="1741" b="1">
                <a:solidFill>
                  <a:srgbClr val="0304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Each process is assigned a priority.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40821" y="2611189"/>
            <a:ext cx="3391490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16"/>
              </a:lnSpc>
            </a:pPr>
            <a:r>
              <a:rPr lang="en-US" sz="1741" b="1">
                <a:solidFill>
                  <a:srgbClr val="0304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Process with higher priority is executed first.</a:t>
            </a:r>
          </a:p>
        </p:txBody>
      </p:sp>
      <p:sp>
        <p:nvSpPr>
          <p:cNvPr id="18" name="Freeform 18"/>
          <p:cNvSpPr/>
          <p:nvPr/>
        </p:nvSpPr>
        <p:spPr>
          <a:xfrm>
            <a:off x="7789770" y="3750875"/>
            <a:ext cx="3246933" cy="527627"/>
          </a:xfrm>
          <a:custGeom>
            <a:avLst/>
            <a:gdLst/>
            <a:ahLst/>
            <a:cxnLst/>
            <a:rect l="l" t="t" r="r" b="b"/>
            <a:pathLst>
              <a:path w="4870399" h="791440">
                <a:moveTo>
                  <a:pt x="0" y="0"/>
                </a:moveTo>
                <a:lnTo>
                  <a:pt x="4870399" y="0"/>
                </a:lnTo>
                <a:lnTo>
                  <a:pt x="4870399" y="791440"/>
                </a:lnTo>
                <a:lnTo>
                  <a:pt x="0" y="7914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1000"/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7055315" y="3548694"/>
            <a:ext cx="4899488" cy="931989"/>
            <a:chOff x="0" y="0"/>
            <a:chExt cx="3458054" cy="657797"/>
          </a:xfrm>
        </p:grpSpPr>
        <p:sp>
          <p:nvSpPr>
            <p:cNvPr id="20" name="Freeform 20"/>
            <p:cNvSpPr/>
            <p:nvPr/>
          </p:nvSpPr>
          <p:spPr>
            <a:xfrm>
              <a:off x="6428" y="0"/>
              <a:ext cx="3445197" cy="657797"/>
            </a:xfrm>
            <a:custGeom>
              <a:avLst/>
              <a:gdLst/>
              <a:ahLst/>
              <a:cxnLst/>
              <a:rect l="l" t="t" r="r" b="b"/>
              <a:pathLst>
                <a:path w="3445197" h="657797">
                  <a:moveTo>
                    <a:pt x="225215" y="0"/>
                  </a:moveTo>
                  <a:lnTo>
                    <a:pt x="3423183" y="0"/>
                  </a:lnTo>
                  <a:cubicBezTo>
                    <a:pt x="3429846" y="0"/>
                    <a:pt x="3436113" y="3164"/>
                    <a:pt x="3440068" y="8526"/>
                  </a:cubicBezTo>
                  <a:cubicBezTo>
                    <a:pt x="3444023" y="13888"/>
                    <a:pt x="3445197" y="20810"/>
                    <a:pt x="3443231" y="27176"/>
                  </a:cubicBezTo>
                  <a:lnTo>
                    <a:pt x="3256820" y="630621"/>
                  </a:lnTo>
                  <a:cubicBezTo>
                    <a:pt x="3251829" y="646778"/>
                    <a:pt x="3236893" y="657797"/>
                    <a:pt x="3219983" y="657797"/>
                  </a:cubicBezTo>
                  <a:lnTo>
                    <a:pt x="22015" y="657797"/>
                  </a:lnTo>
                  <a:cubicBezTo>
                    <a:pt x="15352" y="657797"/>
                    <a:pt x="9085" y="654632"/>
                    <a:pt x="5130" y="649270"/>
                  </a:cubicBezTo>
                  <a:cubicBezTo>
                    <a:pt x="1174" y="643909"/>
                    <a:pt x="0" y="636987"/>
                    <a:pt x="1967" y="630621"/>
                  </a:cubicBezTo>
                  <a:lnTo>
                    <a:pt x="188377" y="27176"/>
                  </a:lnTo>
                  <a:cubicBezTo>
                    <a:pt x="193368" y="11019"/>
                    <a:pt x="208305" y="0"/>
                    <a:pt x="225215" y="0"/>
                  </a:cubicBezTo>
                  <a:close/>
                </a:path>
              </a:pathLst>
            </a:custGeom>
            <a:solidFill>
              <a:srgbClr val="2855B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101600" y="-47625"/>
              <a:ext cx="3254854" cy="705422"/>
            </a:xfrm>
            <a:prstGeom prst="rect">
              <a:avLst/>
            </a:prstGeom>
          </p:spPr>
          <p:txBody>
            <a:bodyPr lIns="29840" tIns="29840" rIns="29840" bIns="29840" rtlCol="0" anchor="ctr"/>
            <a:lstStyle/>
            <a:p>
              <a:pPr algn="ctr">
                <a:lnSpc>
                  <a:spcPts val="2202"/>
                </a:lnSpc>
              </a:pPr>
              <a:endParaRPr sz="1200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7566829" y="3667077"/>
            <a:ext cx="3994313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16"/>
              </a:lnSpc>
            </a:pPr>
            <a:r>
              <a:rPr lang="en-US" sz="174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Once a process starts, it runs until completion, regardless of new arrivals.</a:t>
            </a:r>
          </a:p>
        </p:txBody>
      </p:sp>
      <p:sp>
        <p:nvSpPr>
          <p:cNvPr id="23" name="Freeform 23"/>
          <p:cNvSpPr/>
          <p:nvPr/>
        </p:nvSpPr>
        <p:spPr>
          <a:xfrm flipH="1">
            <a:off x="175804" y="6247735"/>
            <a:ext cx="759765" cy="229233"/>
          </a:xfrm>
          <a:custGeom>
            <a:avLst/>
            <a:gdLst/>
            <a:ahLst/>
            <a:cxnLst/>
            <a:rect l="l" t="t" r="r" b="b"/>
            <a:pathLst>
              <a:path w="1139647" h="343849">
                <a:moveTo>
                  <a:pt x="1139647" y="0"/>
                </a:moveTo>
                <a:lnTo>
                  <a:pt x="0" y="0"/>
                </a:lnTo>
                <a:lnTo>
                  <a:pt x="0" y="343849"/>
                </a:lnTo>
                <a:lnTo>
                  <a:pt x="1139647" y="343849"/>
                </a:lnTo>
                <a:lnTo>
                  <a:pt x="113964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104552"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4774879" y="3548694"/>
            <a:ext cx="2339363" cy="931989"/>
            <a:chOff x="0" y="0"/>
            <a:chExt cx="1530143" cy="609600"/>
          </a:xfrm>
        </p:grpSpPr>
        <p:sp>
          <p:nvSpPr>
            <p:cNvPr id="25" name="Freeform 25"/>
            <p:cNvSpPr/>
            <p:nvPr/>
          </p:nvSpPr>
          <p:spPr>
            <a:xfrm>
              <a:off x="14473" y="0"/>
              <a:ext cx="1501197" cy="609600"/>
            </a:xfrm>
            <a:custGeom>
              <a:avLst/>
              <a:gdLst/>
              <a:ahLst/>
              <a:cxnLst/>
              <a:rect l="l" t="t" r="r" b="b"/>
              <a:pathLst>
                <a:path w="1501197" h="609600">
                  <a:moveTo>
                    <a:pt x="248296" y="0"/>
                  </a:moveTo>
                  <a:lnTo>
                    <a:pt x="1456100" y="0"/>
                  </a:lnTo>
                  <a:cubicBezTo>
                    <a:pt x="1469902" y="0"/>
                    <a:pt x="1482862" y="6634"/>
                    <a:pt x="1490931" y="17831"/>
                  </a:cubicBezTo>
                  <a:cubicBezTo>
                    <a:pt x="1499001" y="29027"/>
                    <a:pt x="1501197" y="43420"/>
                    <a:pt x="1496832" y="56513"/>
                  </a:cubicBezTo>
                  <a:lnTo>
                    <a:pt x="1331307" y="553087"/>
                  </a:lnTo>
                  <a:cubicBezTo>
                    <a:pt x="1320058" y="586836"/>
                    <a:pt x="1288475" y="609600"/>
                    <a:pt x="1252900" y="609600"/>
                  </a:cubicBezTo>
                  <a:lnTo>
                    <a:pt x="45096" y="609600"/>
                  </a:lnTo>
                  <a:cubicBezTo>
                    <a:pt x="31295" y="609600"/>
                    <a:pt x="18335" y="602966"/>
                    <a:pt x="10266" y="591769"/>
                  </a:cubicBezTo>
                  <a:cubicBezTo>
                    <a:pt x="2196" y="580573"/>
                    <a:pt x="0" y="566180"/>
                    <a:pt x="4365" y="553087"/>
                  </a:cubicBezTo>
                  <a:lnTo>
                    <a:pt x="169889" y="56513"/>
                  </a:lnTo>
                  <a:cubicBezTo>
                    <a:pt x="181139" y="22764"/>
                    <a:pt x="212722" y="0"/>
                    <a:pt x="248296" y="0"/>
                  </a:cubicBezTo>
                  <a:close/>
                </a:path>
              </a:pathLst>
            </a:custGeom>
            <a:solidFill>
              <a:srgbClr val="03045A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01600" y="-47625"/>
              <a:ext cx="1326943" cy="657225"/>
            </a:xfrm>
            <a:prstGeom prst="rect">
              <a:avLst/>
            </a:prstGeom>
          </p:spPr>
          <p:txBody>
            <a:bodyPr lIns="29840" tIns="29840" rIns="29840" bIns="29840" rtlCol="0" anchor="ctr"/>
            <a:lstStyle/>
            <a:p>
              <a:pPr algn="ctr">
                <a:lnSpc>
                  <a:spcPts val="2202"/>
                </a:lnSpc>
              </a:pPr>
              <a:endParaRPr sz="1200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5186857" y="3603577"/>
            <a:ext cx="1515407" cy="696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9"/>
              </a:lnSpc>
            </a:pPr>
            <a:r>
              <a:rPr lang="en-US" sz="2006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Non-Preemptive: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95141" y="5361609"/>
            <a:ext cx="9541431" cy="337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3045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Low-priority processes may never execute if high-priority tasks keep arriving.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95141" y="4831596"/>
            <a:ext cx="1463119" cy="36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</a:pPr>
            <a:r>
              <a:rPr lang="en-US" sz="2133" b="1">
                <a:solidFill>
                  <a:srgbClr val="FF91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Starvation: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512422" y="6483350"/>
            <a:ext cx="13216843" cy="1156474"/>
          </a:xfrm>
          <a:custGeom>
            <a:avLst/>
            <a:gdLst/>
            <a:ahLst/>
            <a:cxnLst/>
            <a:rect l="l" t="t" r="r" b="b"/>
            <a:pathLst>
              <a:path w="19825265" h="1734711">
                <a:moveTo>
                  <a:pt x="19825266" y="0"/>
                </a:moveTo>
                <a:lnTo>
                  <a:pt x="0" y="0"/>
                </a:lnTo>
                <a:lnTo>
                  <a:pt x="0" y="1734711"/>
                </a:lnTo>
                <a:lnTo>
                  <a:pt x="19825266" y="1734711"/>
                </a:lnTo>
                <a:lnTo>
                  <a:pt x="198252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84928" y="5664224"/>
            <a:ext cx="267977" cy="267977"/>
          </a:xfrm>
          <a:custGeom>
            <a:avLst/>
            <a:gdLst/>
            <a:ahLst/>
            <a:cxnLst/>
            <a:rect l="l" t="t" r="r" b="b"/>
            <a:pathLst>
              <a:path w="401966" h="401966">
                <a:moveTo>
                  <a:pt x="0" y="0"/>
                </a:moveTo>
                <a:lnTo>
                  <a:pt x="401966" y="0"/>
                </a:lnTo>
                <a:lnTo>
                  <a:pt x="401966" y="401966"/>
                </a:lnTo>
                <a:lnTo>
                  <a:pt x="0" y="4019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0562285" y="380368"/>
            <a:ext cx="759765" cy="229233"/>
          </a:xfrm>
          <a:custGeom>
            <a:avLst/>
            <a:gdLst/>
            <a:ahLst/>
            <a:cxnLst/>
            <a:rect l="l" t="t" r="r" b="b"/>
            <a:pathLst>
              <a:path w="1139647" h="343849">
                <a:moveTo>
                  <a:pt x="1139647" y="0"/>
                </a:moveTo>
                <a:lnTo>
                  <a:pt x="0" y="0"/>
                </a:lnTo>
                <a:lnTo>
                  <a:pt x="0" y="343849"/>
                </a:lnTo>
                <a:lnTo>
                  <a:pt x="1139647" y="343849"/>
                </a:lnTo>
                <a:lnTo>
                  <a:pt x="113964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10455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512156" y="1570266"/>
            <a:ext cx="3229687" cy="3052054"/>
          </a:xfrm>
          <a:custGeom>
            <a:avLst/>
            <a:gdLst/>
            <a:ahLst/>
            <a:cxnLst/>
            <a:rect l="l" t="t" r="r" b="b"/>
            <a:pathLst>
              <a:path w="4844530" h="4578081">
                <a:moveTo>
                  <a:pt x="0" y="0"/>
                </a:moveTo>
                <a:lnTo>
                  <a:pt x="4844530" y="0"/>
                </a:lnTo>
                <a:lnTo>
                  <a:pt x="4844530" y="4578081"/>
                </a:lnTo>
                <a:lnTo>
                  <a:pt x="0" y="45780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3532" y="5055839"/>
            <a:ext cx="5399077" cy="1484746"/>
          </a:xfrm>
          <a:custGeom>
            <a:avLst/>
            <a:gdLst/>
            <a:ahLst/>
            <a:cxnLst/>
            <a:rect l="l" t="t" r="r" b="b"/>
            <a:pathLst>
              <a:path w="8098616" h="2227119">
                <a:moveTo>
                  <a:pt x="0" y="0"/>
                </a:moveTo>
                <a:lnTo>
                  <a:pt x="8098616" y="0"/>
                </a:lnTo>
                <a:lnTo>
                  <a:pt x="8098616" y="2227120"/>
                </a:lnTo>
                <a:lnTo>
                  <a:pt x="0" y="22271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784342" y="2442534"/>
            <a:ext cx="2813541" cy="1979709"/>
          </a:xfrm>
          <a:custGeom>
            <a:avLst/>
            <a:gdLst/>
            <a:ahLst/>
            <a:cxnLst/>
            <a:rect l="l" t="t" r="r" b="b"/>
            <a:pathLst>
              <a:path w="4220311" h="2969564">
                <a:moveTo>
                  <a:pt x="0" y="0"/>
                </a:moveTo>
                <a:lnTo>
                  <a:pt x="4220310" y="0"/>
                </a:lnTo>
                <a:lnTo>
                  <a:pt x="4220310" y="2969563"/>
                </a:lnTo>
                <a:lnTo>
                  <a:pt x="0" y="29695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9788" y="2237778"/>
            <a:ext cx="2333283" cy="2085372"/>
          </a:xfrm>
          <a:custGeom>
            <a:avLst/>
            <a:gdLst/>
            <a:ahLst/>
            <a:cxnLst/>
            <a:rect l="l" t="t" r="r" b="b"/>
            <a:pathLst>
              <a:path w="3499925" h="3128058">
                <a:moveTo>
                  <a:pt x="0" y="0"/>
                </a:moveTo>
                <a:lnTo>
                  <a:pt x="3499924" y="0"/>
                </a:lnTo>
                <a:lnTo>
                  <a:pt x="3499924" y="3128057"/>
                </a:lnTo>
                <a:lnTo>
                  <a:pt x="0" y="312805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22391" y="1570266"/>
            <a:ext cx="2208077" cy="604461"/>
          </a:xfrm>
          <a:custGeom>
            <a:avLst/>
            <a:gdLst/>
            <a:ahLst/>
            <a:cxnLst/>
            <a:rect l="l" t="t" r="r" b="b"/>
            <a:pathLst>
              <a:path w="3312115" h="906691">
                <a:moveTo>
                  <a:pt x="0" y="0"/>
                </a:moveTo>
                <a:lnTo>
                  <a:pt x="3312114" y="0"/>
                </a:lnTo>
                <a:lnTo>
                  <a:pt x="3312114" y="906691"/>
                </a:lnTo>
                <a:lnTo>
                  <a:pt x="0" y="90669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84927" y="1730497"/>
            <a:ext cx="302231" cy="302231"/>
          </a:xfrm>
          <a:custGeom>
            <a:avLst/>
            <a:gdLst/>
            <a:ahLst/>
            <a:cxnLst/>
            <a:rect l="l" t="t" r="r" b="b"/>
            <a:pathLst>
              <a:path w="453346" h="453346">
                <a:moveTo>
                  <a:pt x="0" y="0"/>
                </a:moveTo>
                <a:lnTo>
                  <a:pt x="453345" y="0"/>
                </a:lnTo>
                <a:lnTo>
                  <a:pt x="453345" y="453345"/>
                </a:lnTo>
                <a:lnTo>
                  <a:pt x="0" y="45334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59788" y="279686"/>
            <a:ext cx="5873498" cy="806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06"/>
              </a:lnSpc>
            </a:pPr>
            <a:r>
              <a:rPr lang="en-US" sz="4790" b="1" spc="-158">
                <a:solidFill>
                  <a:srgbClr val="03045A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Real life </a:t>
            </a:r>
            <a:r>
              <a:rPr lang="en-US" sz="4790" b="1" spc="-158">
                <a:solidFill>
                  <a:srgbClr val="2855B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Example!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6199" y="1674166"/>
            <a:ext cx="1121965" cy="36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</a:pPr>
            <a:r>
              <a:rPr lang="en-US" sz="213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Hospital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2067885" y="2516946"/>
            <a:ext cx="3172327" cy="2882853"/>
          </a:xfrm>
          <a:custGeom>
            <a:avLst/>
            <a:gdLst/>
            <a:ahLst/>
            <a:cxnLst/>
            <a:rect l="l" t="t" r="r" b="b"/>
            <a:pathLst>
              <a:path w="4758491" h="4324279">
                <a:moveTo>
                  <a:pt x="0" y="0"/>
                </a:moveTo>
                <a:lnTo>
                  <a:pt x="4758491" y="0"/>
                </a:lnTo>
                <a:lnTo>
                  <a:pt x="4758491" y="4324279"/>
                </a:lnTo>
                <a:lnTo>
                  <a:pt x="0" y="4324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349454" y="2403453"/>
            <a:ext cx="2609189" cy="3036147"/>
            <a:chOff x="0" y="0"/>
            <a:chExt cx="6985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14363"/>
              <a:ext cx="698500" cy="784074"/>
            </a:xfrm>
            <a:custGeom>
              <a:avLst/>
              <a:gdLst/>
              <a:ahLst/>
              <a:cxnLst/>
              <a:rect l="l" t="t" r="r" b="b"/>
              <a:pathLst>
                <a:path w="698500" h="784074">
                  <a:moveTo>
                    <a:pt x="413901" y="23252"/>
                  </a:moveTo>
                  <a:lnTo>
                    <a:pt x="633849" y="151222"/>
                  </a:lnTo>
                  <a:cubicBezTo>
                    <a:pt x="673876" y="174510"/>
                    <a:pt x="698500" y="217326"/>
                    <a:pt x="698500" y="263635"/>
                  </a:cubicBezTo>
                  <a:lnTo>
                    <a:pt x="698500" y="520439"/>
                  </a:lnTo>
                  <a:cubicBezTo>
                    <a:pt x="698500" y="566748"/>
                    <a:pt x="673876" y="609564"/>
                    <a:pt x="633849" y="632852"/>
                  </a:cubicBezTo>
                  <a:lnTo>
                    <a:pt x="413901" y="760822"/>
                  </a:lnTo>
                  <a:cubicBezTo>
                    <a:pt x="373936" y="784074"/>
                    <a:pt x="324564" y="784074"/>
                    <a:pt x="284599" y="760822"/>
                  </a:cubicBezTo>
                  <a:lnTo>
                    <a:pt x="64651" y="632852"/>
                  </a:lnTo>
                  <a:cubicBezTo>
                    <a:pt x="24624" y="609564"/>
                    <a:pt x="0" y="566748"/>
                    <a:pt x="0" y="520439"/>
                  </a:cubicBezTo>
                  <a:lnTo>
                    <a:pt x="0" y="263635"/>
                  </a:lnTo>
                  <a:cubicBezTo>
                    <a:pt x="0" y="217326"/>
                    <a:pt x="24624" y="174510"/>
                    <a:pt x="64651" y="151222"/>
                  </a:cubicBezTo>
                  <a:lnTo>
                    <a:pt x="284599" y="23252"/>
                  </a:lnTo>
                  <a:cubicBezTo>
                    <a:pt x="324564" y="0"/>
                    <a:pt x="373936" y="0"/>
                    <a:pt x="413901" y="2325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B208">
                    <a:alpha val="100000"/>
                  </a:srgbClr>
                </a:gs>
                <a:gs pos="100000">
                  <a:srgbClr val="FFE851">
                    <a:alpha val="100000"/>
                  </a:srgbClr>
                </a:gs>
              </a:gsLst>
              <a:lin ang="5400000"/>
            </a:gradFill>
            <a:ln w="12700">
              <a:solidFill>
                <a:srgbClr val="000000"/>
              </a:solidFill>
            </a:ln>
          </p:spPr>
        </p:sp>
      </p:grpSp>
      <p:sp>
        <p:nvSpPr>
          <p:cNvPr id="5" name="Freeform 5"/>
          <p:cNvSpPr/>
          <p:nvPr/>
        </p:nvSpPr>
        <p:spPr>
          <a:xfrm rot="-5400000">
            <a:off x="6925374" y="2475029"/>
            <a:ext cx="3282434" cy="2982912"/>
          </a:xfrm>
          <a:custGeom>
            <a:avLst/>
            <a:gdLst/>
            <a:ahLst/>
            <a:cxnLst/>
            <a:rect l="l" t="t" r="r" b="b"/>
            <a:pathLst>
              <a:path w="4923651" h="4474368">
                <a:moveTo>
                  <a:pt x="0" y="0"/>
                </a:moveTo>
                <a:lnTo>
                  <a:pt x="4923651" y="0"/>
                </a:lnTo>
                <a:lnTo>
                  <a:pt x="4923651" y="4474368"/>
                </a:lnTo>
                <a:lnTo>
                  <a:pt x="0" y="44743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261996" y="2440299"/>
            <a:ext cx="2609189" cy="3036147"/>
            <a:chOff x="0" y="0"/>
            <a:chExt cx="6985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14363"/>
              <a:ext cx="698500" cy="784074"/>
            </a:xfrm>
            <a:custGeom>
              <a:avLst/>
              <a:gdLst/>
              <a:ahLst/>
              <a:cxnLst/>
              <a:rect l="l" t="t" r="r" b="b"/>
              <a:pathLst>
                <a:path w="698500" h="784074">
                  <a:moveTo>
                    <a:pt x="413901" y="23252"/>
                  </a:moveTo>
                  <a:lnTo>
                    <a:pt x="633849" y="151222"/>
                  </a:lnTo>
                  <a:cubicBezTo>
                    <a:pt x="673876" y="174510"/>
                    <a:pt x="698500" y="217326"/>
                    <a:pt x="698500" y="263635"/>
                  </a:cubicBezTo>
                  <a:lnTo>
                    <a:pt x="698500" y="520439"/>
                  </a:lnTo>
                  <a:cubicBezTo>
                    <a:pt x="698500" y="566748"/>
                    <a:pt x="673876" y="609564"/>
                    <a:pt x="633849" y="632852"/>
                  </a:cubicBezTo>
                  <a:lnTo>
                    <a:pt x="413901" y="760822"/>
                  </a:lnTo>
                  <a:cubicBezTo>
                    <a:pt x="373936" y="784074"/>
                    <a:pt x="324564" y="784074"/>
                    <a:pt x="284599" y="760822"/>
                  </a:cubicBezTo>
                  <a:lnTo>
                    <a:pt x="64651" y="632852"/>
                  </a:lnTo>
                  <a:cubicBezTo>
                    <a:pt x="24624" y="609564"/>
                    <a:pt x="0" y="566748"/>
                    <a:pt x="0" y="520439"/>
                  </a:cubicBezTo>
                  <a:lnTo>
                    <a:pt x="0" y="263635"/>
                  </a:lnTo>
                  <a:cubicBezTo>
                    <a:pt x="0" y="217326"/>
                    <a:pt x="24624" y="174510"/>
                    <a:pt x="64651" y="151222"/>
                  </a:cubicBezTo>
                  <a:lnTo>
                    <a:pt x="284599" y="23252"/>
                  </a:lnTo>
                  <a:cubicBezTo>
                    <a:pt x="324564" y="0"/>
                    <a:pt x="373936" y="0"/>
                    <a:pt x="413901" y="2325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B208">
                    <a:alpha val="100000"/>
                  </a:srgbClr>
                </a:gs>
                <a:gs pos="100000">
                  <a:srgbClr val="FFE851">
                    <a:alpha val="100000"/>
                  </a:srgbClr>
                </a:gs>
              </a:gsLst>
              <a:lin ang="540000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2489578" y="2566506"/>
            <a:ext cx="2328941" cy="2710041"/>
            <a:chOff x="0" y="0"/>
            <a:chExt cx="6985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16091"/>
              <a:ext cx="698500" cy="780617"/>
            </a:xfrm>
            <a:custGeom>
              <a:avLst/>
              <a:gdLst/>
              <a:ahLst/>
              <a:cxnLst/>
              <a:rect l="l" t="t" r="r" b="b"/>
              <a:pathLst>
                <a:path w="698500" h="780617">
                  <a:moveTo>
                    <a:pt x="421681" y="26051"/>
                  </a:moveTo>
                  <a:lnTo>
                    <a:pt x="626069" y="144967"/>
                  </a:lnTo>
                  <a:cubicBezTo>
                    <a:pt x="670913" y="171058"/>
                    <a:pt x="698500" y="219026"/>
                    <a:pt x="698500" y="270907"/>
                  </a:cubicBezTo>
                  <a:lnTo>
                    <a:pt x="698500" y="509711"/>
                  </a:lnTo>
                  <a:cubicBezTo>
                    <a:pt x="698500" y="561592"/>
                    <a:pt x="670913" y="609560"/>
                    <a:pt x="626069" y="635651"/>
                  </a:cubicBezTo>
                  <a:lnTo>
                    <a:pt x="421681" y="754567"/>
                  </a:lnTo>
                  <a:cubicBezTo>
                    <a:pt x="376907" y="780618"/>
                    <a:pt x="321593" y="780618"/>
                    <a:pt x="276819" y="754567"/>
                  </a:cubicBezTo>
                  <a:lnTo>
                    <a:pt x="72431" y="635651"/>
                  </a:lnTo>
                  <a:cubicBezTo>
                    <a:pt x="27587" y="609560"/>
                    <a:pt x="0" y="561592"/>
                    <a:pt x="0" y="509711"/>
                  </a:cubicBezTo>
                  <a:lnTo>
                    <a:pt x="0" y="270907"/>
                  </a:lnTo>
                  <a:cubicBezTo>
                    <a:pt x="0" y="219026"/>
                    <a:pt x="27587" y="171058"/>
                    <a:pt x="72431" y="144967"/>
                  </a:cubicBezTo>
                  <a:lnTo>
                    <a:pt x="276819" y="26051"/>
                  </a:lnTo>
                  <a:cubicBezTo>
                    <a:pt x="321593" y="0"/>
                    <a:pt x="376907" y="0"/>
                    <a:pt x="421681" y="26051"/>
                  </a:cubicBezTo>
                  <a:close/>
                </a:path>
              </a:pathLst>
            </a:custGeom>
            <a:blipFill>
              <a:blip r:embed="rId3"/>
              <a:stretch>
                <a:fillRect t="-16202" b="-1620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7402120" y="2603352"/>
            <a:ext cx="2328941" cy="2710041"/>
            <a:chOff x="0" y="0"/>
            <a:chExt cx="6985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16091"/>
              <a:ext cx="698500" cy="780617"/>
            </a:xfrm>
            <a:custGeom>
              <a:avLst/>
              <a:gdLst/>
              <a:ahLst/>
              <a:cxnLst/>
              <a:rect l="l" t="t" r="r" b="b"/>
              <a:pathLst>
                <a:path w="698500" h="780617">
                  <a:moveTo>
                    <a:pt x="421681" y="26051"/>
                  </a:moveTo>
                  <a:lnTo>
                    <a:pt x="626069" y="144967"/>
                  </a:lnTo>
                  <a:cubicBezTo>
                    <a:pt x="670913" y="171058"/>
                    <a:pt x="698500" y="219026"/>
                    <a:pt x="698500" y="270907"/>
                  </a:cubicBezTo>
                  <a:lnTo>
                    <a:pt x="698500" y="509711"/>
                  </a:lnTo>
                  <a:cubicBezTo>
                    <a:pt x="698500" y="561592"/>
                    <a:pt x="670913" y="609560"/>
                    <a:pt x="626069" y="635651"/>
                  </a:cubicBezTo>
                  <a:lnTo>
                    <a:pt x="421681" y="754567"/>
                  </a:lnTo>
                  <a:cubicBezTo>
                    <a:pt x="376907" y="780618"/>
                    <a:pt x="321593" y="780618"/>
                    <a:pt x="276819" y="754567"/>
                  </a:cubicBezTo>
                  <a:lnTo>
                    <a:pt x="72431" y="635651"/>
                  </a:lnTo>
                  <a:cubicBezTo>
                    <a:pt x="27587" y="609560"/>
                    <a:pt x="0" y="561592"/>
                    <a:pt x="0" y="509711"/>
                  </a:cubicBezTo>
                  <a:lnTo>
                    <a:pt x="0" y="270907"/>
                  </a:lnTo>
                  <a:cubicBezTo>
                    <a:pt x="0" y="219026"/>
                    <a:pt x="27587" y="171058"/>
                    <a:pt x="72431" y="144967"/>
                  </a:cubicBezTo>
                  <a:lnTo>
                    <a:pt x="276819" y="26051"/>
                  </a:lnTo>
                  <a:cubicBezTo>
                    <a:pt x="321593" y="0"/>
                    <a:pt x="376907" y="0"/>
                    <a:pt x="421681" y="26051"/>
                  </a:cubicBezTo>
                  <a:close/>
                </a:path>
              </a:pathLst>
            </a:custGeom>
            <a:blipFill>
              <a:blip r:embed="rId4"/>
              <a:stretch>
                <a:fillRect l="-3247" r="-3247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 rot="-5400000">
            <a:off x="4105842" y="2484420"/>
            <a:ext cx="3652562" cy="3319265"/>
          </a:xfrm>
          <a:custGeom>
            <a:avLst/>
            <a:gdLst/>
            <a:ahLst/>
            <a:cxnLst/>
            <a:rect l="l" t="t" r="r" b="b"/>
            <a:pathLst>
              <a:path w="5478843" h="4978898">
                <a:moveTo>
                  <a:pt x="0" y="0"/>
                </a:moveTo>
                <a:lnTo>
                  <a:pt x="5478843" y="0"/>
                </a:lnTo>
                <a:lnTo>
                  <a:pt x="5478843" y="4978898"/>
                </a:lnTo>
                <a:lnTo>
                  <a:pt x="0" y="49788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4587068" y="2559551"/>
            <a:ext cx="2839169" cy="3303761"/>
            <a:chOff x="0" y="0"/>
            <a:chExt cx="6985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13200"/>
              <a:ext cx="698500" cy="786401"/>
            </a:xfrm>
            <a:custGeom>
              <a:avLst/>
              <a:gdLst/>
              <a:ahLst/>
              <a:cxnLst/>
              <a:rect l="l" t="t" r="r" b="b"/>
              <a:pathLst>
                <a:path w="698500" h="786401">
                  <a:moveTo>
                    <a:pt x="408664" y="21368"/>
                  </a:moveTo>
                  <a:lnTo>
                    <a:pt x="639086" y="155432"/>
                  </a:lnTo>
                  <a:cubicBezTo>
                    <a:pt x="675870" y="176834"/>
                    <a:pt x="698500" y="216181"/>
                    <a:pt x="698500" y="258739"/>
                  </a:cubicBezTo>
                  <a:lnTo>
                    <a:pt x="698500" y="527661"/>
                  </a:lnTo>
                  <a:cubicBezTo>
                    <a:pt x="698500" y="570219"/>
                    <a:pt x="675870" y="609566"/>
                    <a:pt x="639086" y="630968"/>
                  </a:cubicBezTo>
                  <a:lnTo>
                    <a:pt x="408664" y="765032"/>
                  </a:lnTo>
                  <a:cubicBezTo>
                    <a:pt x="371937" y="786400"/>
                    <a:pt x="326563" y="786400"/>
                    <a:pt x="289836" y="765032"/>
                  </a:cubicBezTo>
                  <a:lnTo>
                    <a:pt x="59414" y="630968"/>
                  </a:lnTo>
                  <a:cubicBezTo>
                    <a:pt x="22630" y="609566"/>
                    <a:pt x="0" y="570219"/>
                    <a:pt x="0" y="527661"/>
                  </a:cubicBezTo>
                  <a:lnTo>
                    <a:pt x="0" y="258739"/>
                  </a:lnTo>
                  <a:cubicBezTo>
                    <a:pt x="0" y="216181"/>
                    <a:pt x="22630" y="176834"/>
                    <a:pt x="59414" y="155432"/>
                  </a:cubicBezTo>
                  <a:lnTo>
                    <a:pt x="289836" y="21368"/>
                  </a:lnTo>
                  <a:cubicBezTo>
                    <a:pt x="326563" y="0"/>
                    <a:pt x="371937" y="0"/>
                    <a:pt x="408664" y="21368"/>
                  </a:cubicBezTo>
                  <a:close/>
                </a:path>
              </a:pathLst>
            </a:custGeom>
            <a:gradFill rotWithShape="1">
              <a:gsLst>
                <a:gs pos="0">
                  <a:srgbClr val="3183ED">
                    <a:alpha val="100000"/>
                  </a:srgbClr>
                </a:gs>
                <a:gs pos="100000">
                  <a:srgbClr val="86E2FF">
                    <a:alpha val="100000"/>
                  </a:srgbClr>
                </a:gs>
              </a:gsLst>
              <a:lin ang="540000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id="15" name="Group 15"/>
          <p:cNvGrpSpPr/>
          <p:nvPr/>
        </p:nvGrpSpPr>
        <p:grpSpPr>
          <a:xfrm>
            <a:off x="4739542" y="2736976"/>
            <a:ext cx="2534220" cy="2948911"/>
            <a:chOff x="0" y="0"/>
            <a:chExt cx="6985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14788"/>
              <a:ext cx="698500" cy="783224"/>
            </a:xfrm>
            <a:custGeom>
              <a:avLst/>
              <a:gdLst/>
              <a:ahLst/>
              <a:cxnLst/>
              <a:rect l="l" t="t" r="r" b="b"/>
              <a:pathLst>
                <a:path w="698500" h="783224">
                  <a:moveTo>
                    <a:pt x="415814" y="23940"/>
                  </a:moveTo>
                  <a:lnTo>
                    <a:pt x="631936" y="149684"/>
                  </a:lnTo>
                  <a:cubicBezTo>
                    <a:pt x="673147" y="173661"/>
                    <a:pt x="698500" y="217744"/>
                    <a:pt x="698500" y="265422"/>
                  </a:cubicBezTo>
                  <a:lnTo>
                    <a:pt x="698500" y="517802"/>
                  </a:lnTo>
                  <a:cubicBezTo>
                    <a:pt x="698500" y="565480"/>
                    <a:pt x="673147" y="609563"/>
                    <a:pt x="631936" y="633540"/>
                  </a:cubicBezTo>
                  <a:lnTo>
                    <a:pt x="415814" y="759284"/>
                  </a:lnTo>
                  <a:cubicBezTo>
                    <a:pt x="374667" y="783224"/>
                    <a:pt x="323833" y="783224"/>
                    <a:pt x="282686" y="759284"/>
                  </a:cubicBezTo>
                  <a:lnTo>
                    <a:pt x="66564" y="633540"/>
                  </a:lnTo>
                  <a:cubicBezTo>
                    <a:pt x="25353" y="609563"/>
                    <a:pt x="0" y="565480"/>
                    <a:pt x="0" y="517802"/>
                  </a:cubicBezTo>
                  <a:lnTo>
                    <a:pt x="0" y="265422"/>
                  </a:lnTo>
                  <a:cubicBezTo>
                    <a:pt x="0" y="217744"/>
                    <a:pt x="25353" y="173661"/>
                    <a:pt x="66564" y="149684"/>
                  </a:cubicBezTo>
                  <a:lnTo>
                    <a:pt x="282686" y="23940"/>
                  </a:lnTo>
                  <a:cubicBezTo>
                    <a:pt x="323833" y="0"/>
                    <a:pt x="374667" y="0"/>
                    <a:pt x="415814" y="23940"/>
                  </a:cubicBezTo>
                  <a:close/>
                </a:path>
              </a:pathLst>
            </a:custGeom>
            <a:blipFill>
              <a:blip r:embed="rId5"/>
              <a:stretch>
                <a:fillRect t="-2505" b="-2505"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 rot="-5400000" flipV="1">
            <a:off x="-471578" y="4492397"/>
            <a:ext cx="2826690" cy="1904515"/>
          </a:xfrm>
          <a:custGeom>
            <a:avLst/>
            <a:gdLst/>
            <a:ahLst/>
            <a:cxnLst/>
            <a:rect l="l" t="t" r="r" b="b"/>
            <a:pathLst>
              <a:path w="5145502" h="3200931">
                <a:moveTo>
                  <a:pt x="0" y="3200930"/>
                </a:moveTo>
                <a:lnTo>
                  <a:pt x="5145502" y="3200930"/>
                </a:lnTo>
                <a:lnTo>
                  <a:pt x="5145502" y="0"/>
                </a:lnTo>
                <a:lnTo>
                  <a:pt x="0" y="0"/>
                </a:lnTo>
                <a:lnTo>
                  <a:pt x="0" y="320093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5400000">
            <a:off x="9858245" y="4505884"/>
            <a:ext cx="2971800" cy="1732432"/>
          </a:xfrm>
          <a:custGeom>
            <a:avLst/>
            <a:gdLst/>
            <a:ahLst/>
            <a:cxnLst/>
            <a:rect l="l" t="t" r="r" b="b"/>
            <a:pathLst>
              <a:path w="5145502" h="3200931">
                <a:moveTo>
                  <a:pt x="0" y="0"/>
                </a:moveTo>
                <a:lnTo>
                  <a:pt x="5145501" y="0"/>
                </a:lnTo>
                <a:lnTo>
                  <a:pt x="5145501" y="3200931"/>
                </a:lnTo>
                <a:lnTo>
                  <a:pt x="0" y="32009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847304" y="5911328"/>
            <a:ext cx="2169638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1"/>
              </a:lnSpc>
            </a:pPr>
            <a:r>
              <a:rPr lang="en-US" sz="2019" b="1">
                <a:solidFill>
                  <a:srgbClr val="112D4E"/>
                </a:solidFill>
                <a:latin typeface="Barlow Bold"/>
                <a:ea typeface="Barlow Bold"/>
                <a:cs typeface="Barlow Bold"/>
                <a:sym typeface="Barlow Bold"/>
              </a:rPr>
              <a:t>Minara Jahan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697365" y="5557363"/>
            <a:ext cx="1913366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5"/>
              </a:lnSpc>
            </a:pPr>
            <a:r>
              <a:rPr lang="en-US" sz="1866" b="1">
                <a:solidFill>
                  <a:srgbClr val="112D4E"/>
                </a:solidFill>
                <a:latin typeface="Barlow Bold"/>
                <a:ea typeface="Barlow Bold"/>
                <a:cs typeface="Barlow Bold"/>
                <a:sym typeface="Barlow Bold"/>
              </a:rPr>
              <a:t>Ratre Akter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826707" y="5633102"/>
            <a:ext cx="1593035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5"/>
              </a:lnSpc>
            </a:pPr>
            <a:r>
              <a:rPr lang="en-US" sz="1866" b="1">
                <a:solidFill>
                  <a:srgbClr val="112D4E"/>
                </a:solidFill>
                <a:latin typeface="Barlow Bold"/>
                <a:ea typeface="Barlow Bold"/>
                <a:cs typeface="Barlow Bold"/>
                <a:sym typeface="Barlow Bold"/>
              </a:rPr>
              <a:t>Rita Khatun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095474" y="6224261"/>
            <a:ext cx="1673297" cy="25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600" spc="-3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20232240308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916222" y="5871100"/>
            <a:ext cx="1475652" cy="25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600" spc="-3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202322240320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770073" y="5938584"/>
            <a:ext cx="1593035" cy="25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600" spc="-3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202322240360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364928" y="420520"/>
            <a:ext cx="5462146" cy="78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20"/>
              </a:lnSpc>
            </a:pPr>
            <a:r>
              <a:rPr lang="en-US" sz="5666" b="1" spc="-141" dirty="0">
                <a:solidFill>
                  <a:srgbClr val="112D4E"/>
                </a:solidFill>
                <a:latin typeface="Barlow Bold"/>
                <a:ea typeface="Barlow Bold"/>
                <a:cs typeface="Barlow Bold"/>
                <a:sym typeface="Barlow Bold"/>
              </a:rPr>
              <a:t>Meet Our Team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687252" y="1312740"/>
            <a:ext cx="6489742" cy="858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8"/>
              </a:lnSpc>
            </a:pPr>
            <a:r>
              <a:rPr lang="en-US" sz="1613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We believe in our team embodies this principle in every way. Our members hail from different walks of life, bringing unique perspectives, skills, and experiences to the table.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4976957-29C7-4BC6-90DF-7BBD56979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647849"/>
              </p:ext>
            </p:extLst>
          </p:nvPr>
        </p:nvGraphicFramePr>
        <p:xfrm>
          <a:off x="572494" y="574483"/>
          <a:ext cx="11092070" cy="559573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218414">
                  <a:extLst>
                    <a:ext uri="{9D8B030D-6E8A-4147-A177-3AD203B41FA5}">
                      <a16:colId xmlns:a16="http://schemas.microsoft.com/office/drawing/2014/main" val="3301764589"/>
                    </a:ext>
                  </a:extLst>
                </a:gridCol>
                <a:gridCol w="2218414">
                  <a:extLst>
                    <a:ext uri="{9D8B030D-6E8A-4147-A177-3AD203B41FA5}">
                      <a16:colId xmlns:a16="http://schemas.microsoft.com/office/drawing/2014/main" val="872299761"/>
                    </a:ext>
                  </a:extLst>
                </a:gridCol>
                <a:gridCol w="2218414">
                  <a:extLst>
                    <a:ext uri="{9D8B030D-6E8A-4147-A177-3AD203B41FA5}">
                      <a16:colId xmlns:a16="http://schemas.microsoft.com/office/drawing/2014/main" val="369430830"/>
                    </a:ext>
                  </a:extLst>
                </a:gridCol>
                <a:gridCol w="2218414">
                  <a:extLst>
                    <a:ext uri="{9D8B030D-6E8A-4147-A177-3AD203B41FA5}">
                      <a16:colId xmlns:a16="http://schemas.microsoft.com/office/drawing/2014/main" val="2692653773"/>
                    </a:ext>
                  </a:extLst>
                </a:gridCol>
                <a:gridCol w="2218414">
                  <a:extLst>
                    <a:ext uri="{9D8B030D-6E8A-4147-A177-3AD203B41FA5}">
                      <a16:colId xmlns:a16="http://schemas.microsoft.com/office/drawing/2014/main" val="4153135921"/>
                    </a:ext>
                  </a:extLst>
                </a:gridCol>
              </a:tblGrid>
              <a:tr h="1119146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924461"/>
                  </a:ext>
                </a:extLst>
              </a:tr>
              <a:tr h="111914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08552"/>
                  </a:ext>
                </a:extLst>
              </a:tr>
              <a:tr h="111914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821880"/>
                  </a:ext>
                </a:extLst>
              </a:tr>
              <a:tr h="111914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483332"/>
                  </a:ext>
                </a:extLst>
              </a:tr>
              <a:tr h="111914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40583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8D9EAF2-8304-4CFB-8F17-D1D6B0AB9CC5}"/>
              </a:ext>
            </a:extLst>
          </p:cNvPr>
          <p:cNvSpPr txBox="1"/>
          <p:nvPr/>
        </p:nvSpPr>
        <p:spPr>
          <a:xfrm>
            <a:off x="739471" y="811033"/>
            <a:ext cx="1979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Algorithms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4BA432-7243-41F7-8C21-9118CCEA26D9}"/>
              </a:ext>
            </a:extLst>
          </p:cNvPr>
          <p:cNvSpPr txBox="1"/>
          <p:nvPr/>
        </p:nvSpPr>
        <p:spPr>
          <a:xfrm>
            <a:off x="7626626" y="811033"/>
            <a:ext cx="1979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Fairness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085C0-28D7-496A-B221-86B004897D32}"/>
              </a:ext>
            </a:extLst>
          </p:cNvPr>
          <p:cNvSpPr txBox="1"/>
          <p:nvPr/>
        </p:nvSpPr>
        <p:spPr>
          <a:xfrm>
            <a:off x="5210423" y="817418"/>
            <a:ext cx="1979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Preemptive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87BF0E-78C6-4E6A-9418-73C24814A480}"/>
              </a:ext>
            </a:extLst>
          </p:cNvPr>
          <p:cNvSpPr txBox="1"/>
          <p:nvPr/>
        </p:nvSpPr>
        <p:spPr>
          <a:xfrm>
            <a:off x="3373672" y="811033"/>
            <a:ext cx="1979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Type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9DEC45-C69A-46F6-A70E-9CB5604A3951}"/>
              </a:ext>
            </a:extLst>
          </p:cNvPr>
          <p:cNvSpPr txBox="1"/>
          <p:nvPr/>
        </p:nvSpPr>
        <p:spPr>
          <a:xfrm>
            <a:off x="9684689" y="811033"/>
            <a:ext cx="1979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Starvation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328967-4B04-4ABC-8A0F-79686C7A2DAF}"/>
              </a:ext>
            </a:extLst>
          </p:cNvPr>
          <p:cNvSpPr txBox="1"/>
          <p:nvPr/>
        </p:nvSpPr>
        <p:spPr>
          <a:xfrm>
            <a:off x="1211747" y="2115570"/>
            <a:ext cx="122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FCFS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8B8AD2-44F3-42C7-B2CC-32D3E18758A7}"/>
              </a:ext>
            </a:extLst>
          </p:cNvPr>
          <p:cNvSpPr txBox="1"/>
          <p:nvPr/>
        </p:nvSpPr>
        <p:spPr>
          <a:xfrm>
            <a:off x="5892578" y="5404058"/>
            <a:ext cx="122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DACCD3-636E-4101-BA1E-71EB09CCFBCE}"/>
              </a:ext>
            </a:extLst>
          </p:cNvPr>
          <p:cNvSpPr txBox="1"/>
          <p:nvPr/>
        </p:nvSpPr>
        <p:spPr>
          <a:xfrm>
            <a:off x="5588109" y="4309615"/>
            <a:ext cx="122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9417C4-2B06-4442-A1C5-05A9694B7496}"/>
              </a:ext>
            </a:extLst>
          </p:cNvPr>
          <p:cNvSpPr txBox="1"/>
          <p:nvPr/>
        </p:nvSpPr>
        <p:spPr>
          <a:xfrm>
            <a:off x="5588109" y="3187682"/>
            <a:ext cx="122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F3C2B4-FEF2-45B0-8184-918494AD1584}"/>
              </a:ext>
            </a:extLst>
          </p:cNvPr>
          <p:cNvSpPr txBox="1"/>
          <p:nvPr/>
        </p:nvSpPr>
        <p:spPr>
          <a:xfrm>
            <a:off x="5789212" y="2097698"/>
            <a:ext cx="122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3560A6-D815-4D63-8BF4-434CC62B13C3}"/>
              </a:ext>
            </a:extLst>
          </p:cNvPr>
          <p:cNvSpPr txBox="1"/>
          <p:nvPr/>
        </p:nvSpPr>
        <p:spPr>
          <a:xfrm>
            <a:off x="8004311" y="5447652"/>
            <a:ext cx="122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49BD90-76BA-4D92-B4C0-25FAED797333}"/>
              </a:ext>
            </a:extLst>
          </p:cNvPr>
          <p:cNvSpPr txBox="1"/>
          <p:nvPr/>
        </p:nvSpPr>
        <p:spPr>
          <a:xfrm>
            <a:off x="7869140" y="4345993"/>
            <a:ext cx="122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Medium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BAA629-609B-4677-97BB-9EB5AFC41175}"/>
              </a:ext>
            </a:extLst>
          </p:cNvPr>
          <p:cNvSpPr txBox="1"/>
          <p:nvPr/>
        </p:nvSpPr>
        <p:spPr>
          <a:xfrm>
            <a:off x="8004312" y="3244334"/>
            <a:ext cx="122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30B029-2B82-4A9B-86E5-2222B5B44E54}"/>
              </a:ext>
            </a:extLst>
          </p:cNvPr>
          <p:cNvSpPr txBox="1"/>
          <p:nvPr/>
        </p:nvSpPr>
        <p:spPr>
          <a:xfrm>
            <a:off x="8004312" y="2097698"/>
            <a:ext cx="122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1B11B8-CD90-47F4-8413-BDAD54FB43EA}"/>
              </a:ext>
            </a:extLst>
          </p:cNvPr>
          <p:cNvSpPr txBox="1"/>
          <p:nvPr/>
        </p:nvSpPr>
        <p:spPr>
          <a:xfrm>
            <a:off x="10209473" y="5494440"/>
            <a:ext cx="122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5B85B3-800F-4885-B694-1FEAFC150DDA}"/>
              </a:ext>
            </a:extLst>
          </p:cNvPr>
          <p:cNvSpPr txBox="1"/>
          <p:nvPr/>
        </p:nvSpPr>
        <p:spPr>
          <a:xfrm>
            <a:off x="10209473" y="4361663"/>
            <a:ext cx="122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BAD400-6436-4C2A-9384-4C9678C27D8E}"/>
              </a:ext>
            </a:extLst>
          </p:cNvPr>
          <p:cNvSpPr txBox="1"/>
          <p:nvPr/>
        </p:nvSpPr>
        <p:spPr>
          <a:xfrm>
            <a:off x="10261157" y="3165944"/>
            <a:ext cx="122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5C2CE2-A7EF-449A-B8D1-E1D04BD31CCA}"/>
              </a:ext>
            </a:extLst>
          </p:cNvPr>
          <p:cNvSpPr txBox="1"/>
          <p:nvPr/>
        </p:nvSpPr>
        <p:spPr>
          <a:xfrm>
            <a:off x="10209474" y="2097698"/>
            <a:ext cx="122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F0AA637-05EC-4988-A435-FB81C50179CD}"/>
              </a:ext>
            </a:extLst>
          </p:cNvPr>
          <p:cNvSpPr txBox="1"/>
          <p:nvPr/>
        </p:nvSpPr>
        <p:spPr>
          <a:xfrm>
            <a:off x="1323229" y="3250648"/>
            <a:ext cx="122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SJF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16C733-E182-47E0-B2C5-12697DDBA4A9}"/>
              </a:ext>
            </a:extLst>
          </p:cNvPr>
          <p:cNvSpPr txBox="1"/>
          <p:nvPr/>
        </p:nvSpPr>
        <p:spPr>
          <a:xfrm>
            <a:off x="1211747" y="4313195"/>
            <a:ext cx="122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Priority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83A390-6146-4C76-92DE-2AE08921EF86}"/>
              </a:ext>
            </a:extLst>
          </p:cNvPr>
          <p:cNvSpPr txBox="1"/>
          <p:nvPr/>
        </p:nvSpPr>
        <p:spPr>
          <a:xfrm>
            <a:off x="975859" y="5463844"/>
            <a:ext cx="1460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Round Robin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8E9318-A7C9-4DAD-AE0B-2BF10A0AE008}"/>
              </a:ext>
            </a:extLst>
          </p:cNvPr>
          <p:cNvSpPr txBox="1"/>
          <p:nvPr/>
        </p:nvSpPr>
        <p:spPr>
          <a:xfrm>
            <a:off x="3352469" y="5491069"/>
            <a:ext cx="1359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Preemptive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F67746-4EF7-4B1E-B90D-E77A1B7A6D38}"/>
              </a:ext>
            </a:extLst>
          </p:cNvPr>
          <p:cNvSpPr txBox="1"/>
          <p:nvPr/>
        </p:nvSpPr>
        <p:spPr>
          <a:xfrm>
            <a:off x="3552907" y="4309615"/>
            <a:ext cx="122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500138-B407-4C67-8EB2-CCD280FB9049}"/>
              </a:ext>
            </a:extLst>
          </p:cNvPr>
          <p:cNvSpPr txBox="1"/>
          <p:nvPr/>
        </p:nvSpPr>
        <p:spPr>
          <a:xfrm>
            <a:off x="3456000" y="3261168"/>
            <a:ext cx="122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F99E93-AEEB-44B5-BF0C-F21C76C8FB85}"/>
              </a:ext>
            </a:extLst>
          </p:cNvPr>
          <p:cNvSpPr txBox="1"/>
          <p:nvPr/>
        </p:nvSpPr>
        <p:spPr>
          <a:xfrm>
            <a:off x="3327952" y="1974545"/>
            <a:ext cx="1480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Non-Preemptive</a:t>
            </a:r>
          </a:p>
        </p:txBody>
      </p:sp>
    </p:spTree>
    <p:extLst>
      <p:ext uri="{BB962C8B-B14F-4D97-AF65-F5344CB8AC3E}">
        <p14:creationId xmlns:p14="http://schemas.microsoft.com/office/powerpoint/2010/main" val="3117746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E07ECA69-3C30-49CA-B0F2-D58D79EDFA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0527683"/>
              </p:ext>
            </p:extLst>
          </p:nvPr>
        </p:nvGraphicFramePr>
        <p:xfrm>
          <a:off x="618877" y="373712"/>
          <a:ext cx="10954245" cy="62338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752437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45934" y="-440961"/>
            <a:ext cx="7751491" cy="7465264"/>
            <a:chOff x="0" y="0"/>
            <a:chExt cx="924493" cy="890355"/>
          </a:xfrm>
        </p:grpSpPr>
        <p:sp>
          <p:nvSpPr>
            <p:cNvPr id="3" name="Freeform 3"/>
            <p:cNvSpPr/>
            <p:nvPr/>
          </p:nvSpPr>
          <p:spPr>
            <a:xfrm>
              <a:off x="5952" y="0"/>
              <a:ext cx="912589" cy="890355"/>
            </a:xfrm>
            <a:custGeom>
              <a:avLst/>
              <a:gdLst/>
              <a:ahLst/>
              <a:cxnLst/>
              <a:rect l="l" t="t" r="r" b="b"/>
              <a:pathLst>
                <a:path w="912589" h="890355">
                  <a:moveTo>
                    <a:pt x="902228" y="480916"/>
                  </a:moveTo>
                  <a:lnTo>
                    <a:pt x="731653" y="854617"/>
                  </a:lnTo>
                  <a:cubicBezTo>
                    <a:pt x="721716" y="876388"/>
                    <a:pt x="699987" y="890355"/>
                    <a:pt x="676056" y="890355"/>
                  </a:cubicBezTo>
                  <a:lnTo>
                    <a:pt x="236533" y="890355"/>
                  </a:lnTo>
                  <a:cubicBezTo>
                    <a:pt x="212602" y="890355"/>
                    <a:pt x="190873" y="876388"/>
                    <a:pt x="180936" y="854617"/>
                  </a:cubicBezTo>
                  <a:lnTo>
                    <a:pt x="10360" y="480916"/>
                  </a:lnTo>
                  <a:cubicBezTo>
                    <a:pt x="0" y="458217"/>
                    <a:pt x="0" y="432139"/>
                    <a:pt x="10360" y="409440"/>
                  </a:cubicBezTo>
                  <a:lnTo>
                    <a:pt x="180936" y="35738"/>
                  </a:lnTo>
                  <a:cubicBezTo>
                    <a:pt x="190873" y="13968"/>
                    <a:pt x="212602" y="0"/>
                    <a:pt x="236533" y="0"/>
                  </a:cubicBezTo>
                  <a:lnTo>
                    <a:pt x="676056" y="0"/>
                  </a:lnTo>
                  <a:cubicBezTo>
                    <a:pt x="699987" y="0"/>
                    <a:pt x="721716" y="13968"/>
                    <a:pt x="731653" y="35738"/>
                  </a:cubicBezTo>
                  <a:lnTo>
                    <a:pt x="902228" y="409440"/>
                  </a:lnTo>
                  <a:cubicBezTo>
                    <a:pt x="912589" y="432139"/>
                    <a:pt x="912589" y="458217"/>
                    <a:pt x="902228" y="480916"/>
                  </a:cubicBezTo>
                  <a:close/>
                </a:path>
              </a:pathLst>
            </a:custGeom>
            <a:gradFill rotWithShape="1">
              <a:gsLst>
                <a:gs pos="0">
                  <a:srgbClr val="FFB613">
                    <a:alpha val="100000"/>
                  </a:srgbClr>
                </a:gs>
                <a:gs pos="100000">
                  <a:srgbClr val="FFE42F">
                    <a:alpha val="100000"/>
                  </a:srgbClr>
                </a:gs>
              </a:gsLst>
              <a:lin ang="5400000"/>
            </a:gra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114300" y="-28575"/>
              <a:ext cx="695893" cy="91893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5" name="AutoShape 5"/>
          <p:cNvSpPr/>
          <p:nvPr/>
        </p:nvSpPr>
        <p:spPr>
          <a:xfrm flipH="1" flipV="1">
            <a:off x="6346226" y="1353476"/>
            <a:ext cx="6350" cy="3830150"/>
          </a:xfrm>
          <a:prstGeom prst="line">
            <a:avLst/>
          </a:prstGeom>
          <a:ln w="19050" cap="flat">
            <a:solidFill>
              <a:srgbClr val="44A9E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5930900" y="925062"/>
            <a:ext cx="792551" cy="681098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8754" y="0"/>
              <a:ext cx="795293" cy="698500"/>
            </a:xfrm>
            <a:custGeom>
              <a:avLst/>
              <a:gdLst/>
              <a:ahLst/>
              <a:cxnLst/>
              <a:rect l="l" t="t" r="r" b="b"/>
              <a:pathLst>
                <a:path w="795293" h="698500">
                  <a:moveTo>
                    <a:pt x="781121" y="388652"/>
                  </a:moveTo>
                  <a:lnTo>
                    <a:pt x="623771" y="659098"/>
                  </a:lnTo>
                  <a:cubicBezTo>
                    <a:pt x="609578" y="683493"/>
                    <a:pt x="583483" y="698500"/>
                    <a:pt x="555260" y="698500"/>
                  </a:cubicBezTo>
                  <a:lnTo>
                    <a:pt x="240032" y="698500"/>
                  </a:lnTo>
                  <a:cubicBezTo>
                    <a:pt x="211809" y="698500"/>
                    <a:pt x="185714" y="683493"/>
                    <a:pt x="171521" y="659098"/>
                  </a:cubicBezTo>
                  <a:lnTo>
                    <a:pt x="14171" y="388652"/>
                  </a:lnTo>
                  <a:cubicBezTo>
                    <a:pt x="0" y="364295"/>
                    <a:pt x="0" y="334205"/>
                    <a:pt x="14171" y="309848"/>
                  </a:cubicBezTo>
                  <a:lnTo>
                    <a:pt x="171521" y="39402"/>
                  </a:lnTo>
                  <a:cubicBezTo>
                    <a:pt x="185714" y="15007"/>
                    <a:pt x="211809" y="0"/>
                    <a:pt x="240032" y="0"/>
                  </a:cubicBezTo>
                  <a:lnTo>
                    <a:pt x="555260" y="0"/>
                  </a:lnTo>
                  <a:cubicBezTo>
                    <a:pt x="583483" y="0"/>
                    <a:pt x="609578" y="15007"/>
                    <a:pt x="623771" y="39402"/>
                  </a:cubicBezTo>
                  <a:lnTo>
                    <a:pt x="781121" y="309848"/>
                  </a:lnTo>
                  <a:cubicBezTo>
                    <a:pt x="795292" y="334205"/>
                    <a:pt x="795292" y="364295"/>
                    <a:pt x="781121" y="388652"/>
                  </a:cubicBezTo>
                  <a:close/>
                </a:path>
              </a:pathLst>
            </a:custGeom>
            <a:gradFill rotWithShape="1">
              <a:gsLst>
                <a:gs pos="0">
                  <a:srgbClr val="51AFFF">
                    <a:alpha val="100000"/>
                  </a:srgbClr>
                </a:gs>
                <a:gs pos="100000">
                  <a:srgbClr val="3183E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930900" y="2360942"/>
            <a:ext cx="792551" cy="68109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8754" y="0"/>
              <a:ext cx="795293" cy="698500"/>
            </a:xfrm>
            <a:custGeom>
              <a:avLst/>
              <a:gdLst/>
              <a:ahLst/>
              <a:cxnLst/>
              <a:rect l="l" t="t" r="r" b="b"/>
              <a:pathLst>
                <a:path w="795293" h="698500">
                  <a:moveTo>
                    <a:pt x="781121" y="388652"/>
                  </a:moveTo>
                  <a:lnTo>
                    <a:pt x="623771" y="659098"/>
                  </a:lnTo>
                  <a:cubicBezTo>
                    <a:pt x="609578" y="683493"/>
                    <a:pt x="583483" y="698500"/>
                    <a:pt x="555260" y="698500"/>
                  </a:cubicBezTo>
                  <a:lnTo>
                    <a:pt x="240032" y="698500"/>
                  </a:lnTo>
                  <a:cubicBezTo>
                    <a:pt x="211809" y="698500"/>
                    <a:pt x="185714" y="683493"/>
                    <a:pt x="171521" y="659098"/>
                  </a:cubicBezTo>
                  <a:lnTo>
                    <a:pt x="14171" y="388652"/>
                  </a:lnTo>
                  <a:cubicBezTo>
                    <a:pt x="0" y="364295"/>
                    <a:pt x="0" y="334205"/>
                    <a:pt x="14171" y="309848"/>
                  </a:cubicBezTo>
                  <a:lnTo>
                    <a:pt x="171521" y="39402"/>
                  </a:lnTo>
                  <a:cubicBezTo>
                    <a:pt x="185714" y="15007"/>
                    <a:pt x="211809" y="0"/>
                    <a:pt x="240032" y="0"/>
                  </a:cubicBezTo>
                  <a:lnTo>
                    <a:pt x="555260" y="0"/>
                  </a:lnTo>
                  <a:cubicBezTo>
                    <a:pt x="583483" y="0"/>
                    <a:pt x="609578" y="15007"/>
                    <a:pt x="623771" y="39402"/>
                  </a:cubicBezTo>
                  <a:lnTo>
                    <a:pt x="781121" y="309848"/>
                  </a:lnTo>
                  <a:cubicBezTo>
                    <a:pt x="795292" y="334205"/>
                    <a:pt x="795292" y="364295"/>
                    <a:pt x="781121" y="388652"/>
                  </a:cubicBezTo>
                  <a:close/>
                </a:path>
              </a:pathLst>
            </a:custGeom>
            <a:gradFill rotWithShape="1">
              <a:gsLst>
                <a:gs pos="0">
                  <a:srgbClr val="51AFFF">
                    <a:alpha val="100000"/>
                  </a:srgbClr>
                </a:gs>
                <a:gs pos="100000">
                  <a:srgbClr val="3183E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930900" y="3796820"/>
            <a:ext cx="792551" cy="681098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8754" y="0"/>
              <a:ext cx="795293" cy="698500"/>
            </a:xfrm>
            <a:custGeom>
              <a:avLst/>
              <a:gdLst/>
              <a:ahLst/>
              <a:cxnLst/>
              <a:rect l="l" t="t" r="r" b="b"/>
              <a:pathLst>
                <a:path w="795293" h="698500">
                  <a:moveTo>
                    <a:pt x="781121" y="388652"/>
                  </a:moveTo>
                  <a:lnTo>
                    <a:pt x="623771" y="659098"/>
                  </a:lnTo>
                  <a:cubicBezTo>
                    <a:pt x="609578" y="683493"/>
                    <a:pt x="583483" y="698500"/>
                    <a:pt x="555260" y="698500"/>
                  </a:cubicBezTo>
                  <a:lnTo>
                    <a:pt x="240032" y="698500"/>
                  </a:lnTo>
                  <a:cubicBezTo>
                    <a:pt x="211809" y="698500"/>
                    <a:pt x="185714" y="683493"/>
                    <a:pt x="171521" y="659098"/>
                  </a:cubicBezTo>
                  <a:lnTo>
                    <a:pt x="14171" y="388652"/>
                  </a:lnTo>
                  <a:cubicBezTo>
                    <a:pt x="0" y="364295"/>
                    <a:pt x="0" y="334205"/>
                    <a:pt x="14171" y="309848"/>
                  </a:cubicBezTo>
                  <a:lnTo>
                    <a:pt x="171521" y="39402"/>
                  </a:lnTo>
                  <a:cubicBezTo>
                    <a:pt x="185714" y="15007"/>
                    <a:pt x="211809" y="0"/>
                    <a:pt x="240032" y="0"/>
                  </a:cubicBezTo>
                  <a:lnTo>
                    <a:pt x="555260" y="0"/>
                  </a:lnTo>
                  <a:cubicBezTo>
                    <a:pt x="583483" y="0"/>
                    <a:pt x="609578" y="15007"/>
                    <a:pt x="623771" y="39402"/>
                  </a:cubicBezTo>
                  <a:lnTo>
                    <a:pt x="781121" y="309848"/>
                  </a:lnTo>
                  <a:cubicBezTo>
                    <a:pt x="795292" y="334205"/>
                    <a:pt x="795292" y="364295"/>
                    <a:pt x="781121" y="388652"/>
                  </a:cubicBezTo>
                  <a:close/>
                </a:path>
              </a:pathLst>
            </a:custGeom>
            <a:gradFill rotWithShape="1">
              <a:gsLst>
                <a:gs pos="0">
                  <a:srgbClr val="51AFFF">
                    <a:alpha val="100000"/>
                  </a:srgbClr>
                </a:gs>
                <a:gs pos="100000">
                  <a:srgbClr val="3183E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930900" y="5232700"/>
            <a:ext cx="792551" cy="681098"/>
            <a:chOff x="0" y="0"/>
            <a:chExt cx="812800" cy="698500"/>
          </a:xfrm>
        </p:grpSpPr>
        <p:sp>
          <p:nvSpPr>
            <p:cNvPr id="16" name="Freeform 16"/>
            <p:cNvSpPr/>
            <p:nvPr/>
          </p:nvSpPr>
          <p:spPr>
            <a:xfrm>
              <a:off x="8754" y="0"/>
              <a:ext cx="795293" cy="698500"/>
            </a:xfrm>
            <a:custGeom>
              <a:avLst/>
              <a:gdLst/>
              <a:ahLst/>
              <a:cxnLst/>
              <a:rect l="l" t="t" r="r" b="b"/>
              <a:pathLst>
                <a:path w="795293" h="698500">
                  <a:moveTo>
                    <a:pt x="781121" y="388652"/>
                  </a:moveTo>
                  <a:lnTo>
                    <a:pt x="623771" y="659098"/>
                  </a:lnTo>
                  <a:cubicBezTo>
                    <a:pt x="609578" y="683493"/>
                    <a:pt x="583483" y="698500"/>
                    <a:pt x="555260" y="698500"/>
                  </a:cubicBezTo>
                  <a:lnTo>
                    <a:pt x="240032" y="698500"/>
                  </a:lnTo>
                  <a:cubicBezTo>
                    <a:pt x="211809" y="698500"/>
                    <a:pt x="185714" y="683493"/>
                    <a:pt x="171521" y="659098"/>
                  </a:cubicBezTo>
                  <a:lnTo>
                    <a:pt x="14171" y="388652"/>
                  </a:lnTo>
                  <a:cubicBezTo>
                    <a:pt x="0" y="364295"/>
                    <a:pt x="0" y="334205"/>
                    <a:pt x="14171" y="309848"/>
                  </a:cubicBezTo>
                  <a:lnTo>
                    <a:pt x="171521" y="39402"/>
                  </a:lnTo>
                  <a:cubicBezTo>
                    <a:pt x="185714" y="15007"/>
                    <a:pt x="211809" y="0"/>
                    <a:pt x="240032" y="0"/>
                  </a:cubicBezTo>
                  <a:lnTo>
                    <a:pt x="555260" y="0"/>
                  </a:lnTo>
                  <a:cubicBezTo>
                    <a:pt x="583483" y="0"/>
                    <a:pt x="609578" y="15007"/>
                    <a:pt x="623771" y="39402"/>
                  </a:cubicBezTo>
                  <a:lnTo>
                    <a:pt x="781121" y="309848"/>
                  </a:lnTo>
                  <a:cubicBezTo>
                    <a:pt x="795292" y="334205"/>
                    <a:pt x="795292" y="364295"/>
                    <a:pt x="781121" y="388652"/>
                  </a:cubicBezTo>
                  <a:close/>
                </a:path>
              </a:pathLst>
            </a:custGeom>
            <a:gradFill rotWithShape="1">
              <a:gsLst>
                <a:gs pos="0">
                  <a:srgbClr val="51AFFF">
                    <a:alpha val="100000"/>
                  </a:srgbClr>
                </a:gs>
                <a:gs pos="100000">
                  <a:srgbClr val="3183ED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513062" y="-3515298"/>
            <a:ext cx="4753005" cy="4084614"/>
            <a:chOff x="0" y="0"/>
            <a:chExt cx="812800" cy="698500"/>
          </a:xfrm>
        </p:grpSpPr>
        <p:sp>
          <p:nvSpPr>
            <p:cNvPr id="19" name="Freeform 19"/>
            <p:cNvSpPr/>
            <p:nvPr/>
          </p:nvSpPr>
          <p:spPr>
            <a:xfrm>
              <a:off x="7507" y="0"/>
              <a:ext cx="797787" cy="698500"/>
            </a:xfrm>
            <a:custGeom>
              <a:avLst/>
              <a:gdLst/>
              <a:ahLst/>
              <a:cxnLst/>
              <a:rect l="l" t="t" r="r" b="b"/>
              <a:pathLst>
                <a:path w="797787" h="698500">
                  <a:moveTo>
                    <a:pt x="785634" y="383039"/>
                  </a:moveTo>
                  <a:lnTo>
                    <a:pt x="621752" y="664711"/>
                  </a:lnTo>
                  <a:cubicBezTo>
                    <a:pt x="609581" y="685630"/>
                    <a:pt x="587204" y="698500"/>
                    <a:pt x="563001" y="698500"/>
                  </a:cubicBezTo>
                  <a:lnTo>
                    <a:pt x="234785" y="698500"/>
                  </a:lnTo>
                  <a:cubicBezTo>
                    <a:pt x="210582" y="698500"/>
                    <a:pt x="188205" y="685630"/>
                    <a:pt x="176034" y="664711"/>
                  </a:cubicBezTo>
                  <a:lnTo>
                    <a:pt x="12152" y="383039"/>
                  </a:lnTo>
                  <a:cubicBezTo>
                    <a:pt x="0" y="362152"/>
                    <a:pt x="0" y="336348"/>
                    <a:pt x="12152" y="315461"/>
                  </a:cubicBezTo>
                  <a:lnTo>
                    <a:pt x="176034" y="33789"/>
                  </a:lnTo>
                  <a:cubicBezTo>
                    <a:pt x="188205" y="12870"/>
                    <a:pt x="210582" y="0"/>
                    <a:pt x="234785" y="0"/>
                  </a:cubicBezTo>
                  <a:lnTo>
                    <a:pt x="563001" y="0"/>
                  </a:lnTo>
                  <a:cubicBezTo>
                    <a:pt x="587204" y="0"/>
                    <a:pt x="609581" y="12870"/>
                    <a:pt x="621752" y="33789"/>
                  </a:cubicBezTo>
                  <a:lnTo>
                    <a:pt x="785634" y="315461"/>
                  </a:lnTo>
                  <a:cubicBezTo>
                    <a:pt x="797786" y="336348"/>
                    <a:pt x="797786" y="362152"/>
                    <a:pt x="785634" y="383039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gradFill>
                <a:gsLst>
                  <a:gs pos="0">
                    <a:srgbClr val="112D4E">
                      <a:alpha val="100000"/>
                    </a:srgbClr>
                  </a:gs>
                  <a:gs pos="50000">
                    <a:srgbClr val="255389">
                      <a:alpha val="100000"/>
                    </a:srgbClr>
                  </a:gs>
                  <a:gs pos="100000">
                    <a:srgbClr val="2A96E4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21" name="Freeform 21"/>
          <p:cNvSpPr/>
          <p:nvPr/>
        </p:nvSpPr>
        <p:spPr>
          <a:xfrm>
            <a:off x="6099990" y="2499980"/>
            <a:ext cx="441670" cy="415722"/>
          </a:xfrm>
          <a:custGeom>
            <a:avLst/>
            <a:gdLst/>
            <a:ahLst/>
            <a:cxnLst/>
            <a:rect l="l" t="t" r="r" b="b"/>
            <a:pathLst>
              <a:path w="662505" h="623583">
                <a:moveTo>
                  <a:pt x="0" y="0"/>
                </a:moveTo>
                <a:lnTo>
                  <a:pt x="662506" y="0"/>
                </a:lnTo>
                <a:lnTo>
                  <a:pt x="662506" y="623583"/>
                </a:lnTo>
                <a:lnTo>
                  <a:pt x="0" y="6235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6142848" y="1063681"/>
            <a:ext cx="398813" cy="403861"/>
          </a:xfrm>
          <a:custGeom>
            <a:avLst/>
            <a:gdLst/>
            <a:ahLst/>
            <a:cxnLst/>
            <a:rect l="l" t="t" r="r" b="b"/>
            <a:pathLst>
              <a:path w="598219" h="605791">
                <a:moveTo>
                  <a:pt x="0" y="0"/>
                </a:moveTo>
                <a:lnTo>
                  <a:pt x="598219" y="0"/>
                </a:lnTo>
                <a:lnTo>
                  <a:pt x="598219" y="605791"/>
                </a:lnTo>
                <a:lnTo>
                  <a:pt x="0" y="6057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568385" y="3694821"/>
            <a:ext cx="5032315" cy="4573116"/>
          </a:xfrm>
          <a:custGeom>
            <a:avLst/>
            <a:gdLst/>
            <a:ahLst/>
            <a:cxnLst/>
            <a:rect l="l" t="t" r="r" b="b"/>
            <a:pathLst>
              <a:path w="7548472" h="6859674">
                <a:moveTo>
                  <a:pt x="0" y="0"/>
                </a:moveTo>
                <a:lnTo>
                  <a:pt x="7548472" y="0"/>
                </a:lnTo>
                <a:lnTo>
                  <a:pt x="7548472" y="6859675"/>
                </a:lnTo>
                <a:lnTo>
                  <a:pt x="0" y="68596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744972" y="3952649"/>
            <a:ext cx="4513097" cy="3878443"/>
            <a:chOff x="0" y="0"/>
            <a:chExt cx="812800" cy="698500"/>
          </a:xfrm>
        </p:grpSpPr>
        <p:sp>
          <p:nvSpPr>
            <p:cNvPr id="25" name="Freeform 25"/>
            <p:cNvSpPr/>
            <p:nvPr/>
          </p:nvSpPr>
          <p:spPr>
            <a:xfrm>
              <a:off x="8345" y="0"/>
              <a:ext cx="796110" cy="698500"/>
            </a:xfrm>
            <a:custGeom>
              <a:avLst/>
              <a:gdLst/>
              <a:ahLst/>
              <a:cxnLst/>
              <a:rect l="l" t="t" r="r" b="b"/>
              <a:pathLst>
                <a:path w="796110" h="698500">
                  <a:moveTo>
                    <a:pt x="782600" y="386813"/>
                  </a:moveTo>
                  <a:lnTo>
                    <a:pt x="623110" y="660937"/>
                  </a:lnTo>
                  <a:cubicBezTo>
                    <a:pt x="609579" y="684193"/>
                    <a:pt x="584703" y="698500"/>
                    <a:pt x="557797" y="698500"/>
                  </a:cubicBezTo>
                  <a:lnTo>
                    <a:pt x="238313" y="698500"/>
                  </a:lnTo>
                  <a:cubicBezTo>
                    <a:pt x="211407" y="698500"/>
                    <a:pt x="186531" y="684193"/>
                    <a:pt x="173000" y="660937"/>
                  </a:cubicBezTo>
                  <a:lnTo>
                    <a:pt x="13510" y="386813"/>
                  </a:lnTo>
                  <a:cubicBezTo>
                    <a:pt x="0" y="363593"/>
                    <a:pt x="0" y="334907"/>
                    <a:pt x="13510" y="311687"/>
                  </a:cubicBezTo>
                  <a:lnTo>
                    <a:pt x="173000" y="37563"/>
                  </a:lnTo>
                  <a:cubicBezTo>
                    <a:pt x="186531" y="14307"/>
                    <a:pt x="211407" y="0"/>
                    <a:pt x="238313" y="0"/>
                  </a:cubicBezTo>
                  <a:lnTo>
                    <a:pt x="557797" y="0"/>
                  </a:lnTo>
                  <a:cubicBezTo>
                    <a:pt x="584703" y="0"/>
                    <a:pt x="609579" y="14307"/>
                    <a:pt x="623110" y="37563"/>
                  </a:cubicBezTo>
                  <a:lnTo>
                    <a:pt x="782600" y="311687"/>
                  </a:lnTo>
                  <a:cubicBezTo>
                    <a:pt x="796110" y="334907"/>
                    <a:pt x="796110" y="363593"/>
                    <a:pt x="782600" y="386813"/>
                  </a:cubicBezTo>
                  <a:close/>
                </a:path>
              </a:pathLst>
            </a:custGeom>
            <a:gradFill rotWithShape="1">
              <a:gsLst>
                <a:gs pos="0">
                  <a:srgbClr val="3183ED">
                    <a:alpha val="100000"/>
                  </a:srgbClr>
                </a:gs>
                <a:gs pos="100000">
                  <a:srgbClr val="86E2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55006" y="4142070"/>
            <a:ext cx="3893030" cy="3454555"/>
            <a:chOff x="0" y="0"/>
            <a:chExt cx="4346359" cy="3856825"/>
          </a:xfrm>
        </p:grpSpPr>
        <p:sp>
          <p:nvSpPr>
            <p:cNvPr id="28" name="Freeform 28"/>
            <p:cNvSpPr/>
            <p:nvPr/>
          </p:nvSpPr>
          <p:spPr>
            <a:xfrm>
              <a:off x="-15494" y="0"/>
              <a:ext cx="4361815" cy="3856863"/>
            </a:xfrm>
            <a:custGeom>
              <a:avLst/>
              <a:gdLst/>
              <a:ahLst/>
              <a:cxnLst/>
              <a:rect l="l" t="t" r="r" b="b"/>
              <a:pathLst>
                <a:path w="4361815" h="3856863">
                  <a:moveTo>
                    <a:pt x="1275207" y="0"/>
                  </a:moveTo>
                  <a:cubicBezTo>
                    <a:pt x="1151509" y="0"/>
                    <a:pt x="1037336" y="65913"/>
                    <a:pt x="975487" y="173101"/>
                  </a:cubicBezTo>
                  <a:lnTo>
                    <a:pt x="61849" y="1755394"/>
                  </a:lnTo>
                  <a:cubicBezTo>
                    <a:pt x="0" y="1862455"/>
                    <a:pt x="0" y="1994408"/>
                    <a:pt x="61849" y="2101469"/>
                  </a:cubicBezTo>
                  <a:lnTo>
                    <a:pt x="975360" y="3683762"/>
                  </a:lnTo>
                  <a:cubicBezTo>
                    <a:pt x="1036701" y="3789934"/>
                    <a:pt x="1149477" y="3855720"/>
                    <a:pt x="1271905" y="3856863"/>
                  </a:cubicBezTo>
                  <a:lnTo>
                    <a:pt x="3105404" y="3856863"/>
                  </a:lnTo>
                  <a:cubicBezTo>
                    <a:pt x="3227832" y="3855720"/>
                    <a:pt x="3340608" y="3789934"/>
                    <a:pt x="3401949" y="3683762"/>
                  </a:cubicBezTo>
                  <a:lnTo>
                    <a:pt x="4315460" y="2101469"/>
                  </a:lnTo>
                  <a:cubicBezTo>
                    <a:pt x="4345940" y="2048764"/>
                    <a:pt x="4361307" y="1990090"/>
                    <a:pt x="4361815" y="1931162"/>
                  </a:cubicBezTo>
                  <a:lnTo>
                    <a:pt x="4361815" y="1925574"/>
                  </a:lnTo>
                  <a:cubicBezTo>
                    <a:pt x="4361307" y="1866773"/>
                    <a:pt x="4345940" y="1807972"/>
                    <a:pt x="4315460" y="1755267"/>
                  </a:cubicBezTo>
                  <a:lnTo>
                    <a:pt x="3401949" y="173101"/>
                  </a:lnTo>
                  <a:cubicBezTo>
                    <a:pt x="3340100" y="65913"/>
                    <a:pt x="3225927" y="0"/>
                    <a:pt x="3102229" y="0"/>
                  </a:cubicBezTo>
                  <a:close/>
                </a:path>
              </a:pathLst>
            </a:custGeom>
            <a:blipFill>
              <a:blip r:embed="rId7"/>
              <a:stretch>
                <a:fillRect l="-9158" r="-9158"/>
              </a:stretch>
            </a:blipFill>
          </p:spPr>
        </p:sp>
      </p:grpSp>
      <p:grpSp>
        <p:nvGrpSpPr>
          <p:cNvPr id="29" name="Group 29"/>
          <p:cNvGrpSpPr/>
          <p:nvPr/>
        </p:nvGrpSpPr>
        <p:grpSpPr>
          <a:xfrm>
            <a:off x="-2716937" y="4284338"/>
            <a:ext cx="4753005" cy="4084614"/>
            <a:chOff x="0" y="0"/>
            <a:chExt cx="812800" cy="698500"/>
          </a:xfrm>
        </p:grpSpPr>
        <p:sp>
          <p:nvSpPr>
            <p:cNvPr id="30" name="Freeform 30"/>
            <p:cNvSpPr/>
            <p:nvPr/>
          </p:nvSpPr>
          <p:spPr>
            <a:xfrm>
              <a:off x="7507" y="0"/>
              <a:ext cx="797787" cy="698500"/>
            </a:xfrm>
            <a:custGeom>
              <a:avLst/>
              <a:gdLst/>
              <a:ahLst/>
              <a:cxnLst/>
              <a:rect l="l" t="t" r="r" b="b"/>
              <a:pathLst>
                <a:path w="797787" h="698500">
                  <a:moveTo>
                    <a:pt x="785634" y="383039"/>
                  </a:moveTo>
                  <a:lnTo>
                    <a:pt x="621752" y="664711"/>
                  </a:lnTo>
                  <a:cubicBezTo>
                    <a:pt x="609581" y="685630"/>
                    <a:pt x="587204" y="698500"/>
                    <a:pt x="563001" y="698500"/>
                  </a:cubicBezTo>
                  <a:lnTo>
                    <a:pt x="234785" y="698500"/>
                  </a:lnTo>
                  <a:cubicBezTo>
                    <a:pt x="210582" y="698500"/>
                    <a:pt x="188205" y="685630"/>
                    <a:pt x="176034" y="664711"/>
                  </a:cubicBezTo>
                  <a:lnTo>
                    <a:pt x="12152" y="383039"/>
                  </a:lnTo>
                  <a:cubicBezTo>
                    <a:pt x="0" y="362152"/>
                    <a:pt x="0" y="336348"/>
                    <a:pt x="12152" y="315461"/>
                  </a:cubicBezTo>
                  <a:lnTo>
                    <a:pt x="176034" y="33789"/>
                  </a:lnTo>
                  <a:cubicBezTo>
                    <a:pt x="188205" y="12870"/>
                    <a:pt x="210582" y="0"/>
                    <a:pt x="234785" y="0"/>
                  </a:cubicBezTo>
                  <a:lnTo>
                    <a:pt x="563001" y="0"/>
                  </a:lnTo>
                  <a:cubicBezTo>
                    <a:pt x="587204" y="0"/>
                    <a:pt x="609581" y="12870"/>
                    <a:pt x="621752" y="33789"/>
                  </a:cubicBezTo>
                  <a:lnTo>
                    <a:pt x="785634" y="315461"/>
                  </a:lnTo>
                  <a:cubicBezTo>
                    <a:pt x="797786" y="336348"/>
                    <a:pt x="797786" y="362152"/>
                    <a:pt x="785634" y="383039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F2F2F2"/>
              </a:solidFill>
              <a:prstDash val="solid"/>
              <a:round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32" name="Freeform 32"/>
          <p:cNvSpPr/>
          <p:nvPr/>
        </p:nvSpPr>
        <p:spPr>
          <a:xfrm>
            <a:off x="6132924" y="3955394"/>
            <a:ext cx="388502" cy="388502"/>
          </a:xfrm>
          <a:custGeom>
            <a:avLst/>
            <a:gdLst/>
            <a:ahLst/>
            <a:cxnLst/>
            <a:rect l="l" t="t" r="r" b="b"/>
            <a:pathLst>
              <a:path w="582753" h="582753">
                <a:moveTo>
                  <a:pt x="0" y="0"/>
                </a:moveTo>
                <a:lnTo>
                  <a:pt x="582754" y="0"/>
                </a:lnTo>
                <a:lnTo>
                  <a:pt x="582754" y="582753"/>
                </a:lnTo>
                <a:lnTo>
                  <a:pt x="0" y="5827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6066195" y="5329483"/>
            <a:ext cx="455231" cy="487531"/>
          </a:xfrm>
          <a:custGeom>
            <a:avLst/>
            <a:gdLst/>
            <a:ahLst/>
            <a:cxnLst/>
            <a:rect l="l" t="t" r="r" b="b"/>
            <a:pathLst>
              <a:path w="682847" h="731296">
                <a:moveTo>
                  <a:pt x="0" y="0"/>
                </a:moveTo>
                <a:lnTo>
                  <a:pt x="682848" y="0"/>
                </a:lnTo>
                <a:lnTo>
                  <a:pt x="682848" y="731295"/>
                </a:lnTo>
                <a:lnTo>
                  <a:pt x="0" y="7312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568385" y="513789"/>
            <a:ext cx="4193847" cy="302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98"/>
              </a:lnSpc>
            </a:pPr>
            <a:r>
              <a:rPr lang="en-US" sz="5461" b="1" spc="-136">
                <a:solidFill>
                  <a:srgbClr val="112D4E"/>
                </a:solidFill>
                <a:latin typeface="Barlow Bold"/>
                <a:ea typeface="Barlow Bold"/>
                <a:cs typeface="Barlow Bold"/>
                <a:sym typeface="Barlow Bold"/>
              </a:rPr>
              <a:t>Why is Process Scheduling Important?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021901" y="950462"/>
            <a:ext cx="4316065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33"/>
              </a:lnSpc>
            </a:pPr>
            <a:r>
              <a:rPr lang="en-US" sz="2437" b="1" spc="-61">
                <a:solidFill>
                  <a:srgbClr val="112D4E"/>
                </a:solidFill>
                <a:latin typeface="Barlow Bold"/>
                <a:ea typeface="Barlow Bold"/>
                <a:cs typeface="Barlow Bold"/>
                <a:sym typeface="Barlow Bold"/>
              </a:rPr>
              <a:t>CPU is one of the most valuable and expensive resources.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021901" y="2361790"/>
            <a:ext cx="4816439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33"/>
              </a:lnSpc>
            </a:pPr>
            <a:r>
              <a:rPr lang="en-US" sz="2437" b="1" spc="-61">
                <a:solidFill>
                  <a:srgbClr val="112D4E"/>
                </a:solidFill>
                <a:latin typeface="Barlow Bold"/>
                <a:ea typeface="Barlow Bold"/>
                <a:cs typeface="Barlow Bold"/>
                <a:sym typeface="Barlow Bold"/>
              </a:rPr>
              <a:t>Helps in achieving maximum CPU utilization.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021901" y="3822220"/>
            <a:ext cx="4484299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33"/>
              </a:lnSpc>
            </a:pPr>
            <a:r>
              <a:rPr lang="en-US" sz="2437" b="1" spc="-61">
                <a:solidFill>
                  <a:srgbClr val="112D4E"/>
                </a:solidFill>
                <a:latin typeface="Barlow Bold"/>
                <a:ea typeface="Barlow Bold"/>
                <a:cs typeface="Barlow Bold"/>
                <a:sym typeface="Barlow Bold"/>
              </a:rPr>
              <a:t>Provides responsiveness in interactive systems.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021901" y="5211621"/>
            <a:ext cx="4434803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33"/>
              </a:lnSpc>
            </a:pPr>
            <a:r>
              <a:rPr lang="en-US" sz="2437" b="1" spc="-61">
                <a:solidFill>
                  <a:srgbClr val="112D4E"/>
                </a:solidFill>
                <a:latin typeface="Barlow Bold"/>
                <a:ea typeface="Barlow Bold"/>
                <a:cs typeface="Barlow Bold"/>
                <a:sym typeface="Barlow Bold"/>
              </a:rPr>
              <a:t>Balances the needs of different users and system goals.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28158" y="1891710"/>
            <a:ext cx="676117" cy="676117"/>
            <a:chOff x="0" y="0"/>
            <a:chExt cx="1352235" cy="1352235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352235" cy="1352235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F0000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</a:pPr>
                <a:endParaRPr sz="1200"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320036" y="320036"/>
              <a:ext cx="712163" cy="712163"/>
            </a:xfrm>
            <a:custGeom>
              <a:avLst/>
              <a:gdLst/>
              <a:ahLst/>
              <a:cxnLst/>
              <a:rect l="l" t="t" r="r" b="b"/>
              <a:pathLst>
                <a:path w="712163" h="712163">
                  <a:moveTo>
                    <a:pt x="0" y="0"/>
                  </a:moveTo>
                  <a:lnTo>
                    <a:pt x="712163" y="0"/>
                  </a:lnTo>
                  <a:lnTo>
                    <a:pt x="712163" y="712163"/>
                  </a:lnTo>
                  <a:lnTo>
                    <a:pt x="0" y="7121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4013731" y="4006290"/>
            <a:ext cx="543446" cy="543446"/>
          </a:xfrm>
          <a:custGeom>
            <a:avLst/>
            <a:gdLst/>
            <a:ahLst/>
            <a:cxnLst/>
            <a:rect l="l" t="t" r="r" b="b"/>
            <a:pathLst>
              <a:path w="815169" h="815169">
                <a:moveTo>
                  <a:pt x="0" y="0"/>
                </a:moveTo>
                <a:lnTo>
                  <a:pt x="815169" y="0"/>
                </a:lnTo>
                <a:lnTo>
                  <a:pt x="815169" y="815169"/>
                </a:lnTo>
                <a:lnTo>
                  <a:pt x="0" y="8151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013731" y="5261494"/>
            <a:ext cx="543446" cy="543446"/>
          </a:xfrm>
          <a:custGeom>
            <a:avLst/>
            <a:gdLst/>
            <a:ahLst/>
            <a:cxnLst/>
            <a:rect l="l" t="t" r="r" b="b"/>
            <a:pathLst>
              <a:path w="815169" h="815169">
                <a:moveTo>
                  <a:pt x="0" y="0"/>
                </a:moveTo>
                <a:lnTo>
                  <a:pt x="815169" y="0"/>
                </a:lnTo>
                <a:lnTo>
                  <a:pt x="815169" y="815169"/>
                </a:lnTo>
                <a:lnTo>
                  <a:pt x="0" y="8151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415745" y="3717330"/>
            <a:ext cx="676117" cy="676117"/>
            <a:chOff x="0" y="0"/>
            <a:chExt cx="1352235" cy="1352235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352235" cy="1352235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F0000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</a:pPr>
                <a:endParaRPr sz="1200"/>
              </a:p>
            </p:txBody>
          </p:sp>
        </p:grpSp>
        <p:sp>
          <p:nvSpPr>
            <p:cNvPr id="13" name="Freeform 13"/>
            <p:cNvSpPr/>
            <p:nvPr/>
          </p:nvSpPr>
          <p:spPr>
            <a:xfrm>
              <a:off x="320036" y="320036"/>
              <a:ext cx="712163" cy="712163"/>
            </a:xfrm>
            <a:custGeom>
              <a:avLst/>
              <a:gdLst/>
              <a:ahLst/>
              <a:cxnLst/>
              <a:rect l="l" t="t" r="r" b="b"/>
              <a:pathLst>
                <a:path w="712163" h="712163">
                  <a:moveTo>
                    <a:pt x="0" y="0"/>
                  </a:moveTo>
                  <a:lnTo>
                    <a:pt x="712163" y="0"/>
                  </a:lnTo>
                  <a:lnTo>
                    <a:pt x="712163" y="712163"/>
                  </a:lnTo>
                  <a:lnTo>
                    <a:pt x="0" y="7121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1402307" y="5312891"/>
            <a:ext cx="702994" cy="702994"/>
            <a:chOff x="0" y="0"/>
            <a:chExt cx="1405988" cy="1405988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1405988" cy="1405988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F0000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</a:pPr>
                <a:endParaRPr sz="1200"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332758" y="332758"/>
              <a:ext cx="740472" cy="740472"/>
            </a:xfrm>
            <a:custGeom>
              <a:avLst/>
              <a:gdLst/>
              <a:ahLst/>
              <a:cxnLst/>
              <a:rect l="l" t="t" r="r" b="b"/>
              <a:pathLst>
                <a:path w="740472" h="740472">
                  <a:moveTo>
                    <a:pt x="0" y="0"/>
                  </a:moveTo>
                  <a:lnTo>
                    <a:pt x="740472" y="0"/>
                  </a:lnTo>
                  <a:lnTo>
                    <a:pt x="740472" y="740472"/>
                  </a:lnTo>
                  <a:lnTo>
                    <a:pt x="0" y="740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9" name="Freeform 19"/>
          <p:cNvSpPr/>
          <p:nvPr/>
        </p:nvSpPr>
        <p:spPr>
          <a:xfrm>
            <a:off x="6392175" y="1823649"/>
            <a:ext cx="740145" cy="744178"/>
          </a:xfrm>
          <a:custGeom>
            <a:avLst/>
            <a:gdLst/>
            <a:ahLst/>
            <a:cxnLst/>
            <a:rect l="l" t="t" r="r" b="b"/>
            <a:pathLst>
              <a:path w="1688170" h="1697429">
                <a:moveTo>
                  <a:pt x="0" y="0"/>
                </a:moveTo>
                <a:lnTo>
                  <a:pt x="1688170" y="0"/>
                </a:lnTo>
                <a:lnTo>
                  <a:pt x="1688170" y="1697429"/>
                </a:lnTo>
                <a:lnTo>
                  <a:pt x="0" y="1697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8069387" y="1923403"/>
            <a:ext cx="875690" cy="761574"/>
          </a:xfrm>
          <a:custGeom>
            <a:avLst/>
            <a:gdLst/>
            <a:ahLst/>
            <a:cxnLst/>
            <a:rect l="l" t="t" r="r" b="b"/>
            <a:pathLst>
              <a:path w="1835801" h="2014596">
                <a:moveTo>
                  <a:pt x="0" y="0"/>
                </a:moveTo>
                <a:lnTo>
                  <a:pt x="1835801" y="0"/>
                </a:lnTo>
                <a:lnTo>
                  <a:pt x="1835801" y="2014596"/>
                </a:lnTo>
                <a:lnTo>
                  <a:pt x="0" y="20145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6399717" y="3656873"/>
            <a:ext cx="740144" cy="876061"/>
          </a:xfrm>
          <a:custGeom>
            <a:avLst/>
            <a:gdLst/>
            <a:ahLst/>
            <a:cxnLst/>
            <a:rect l="l" t="t" r="r" b="b"/>
            <a:pathLst>
              <a:path w="1274138" h="1456158">
                <a:moveTo>
                  <a:pt x="0" y="0"/>
                </a:moveTo>
                <a:lnTo>
                  <a:pt x="1274138" y="0"/>
                </a:lnTo>
                <a:lnTo>
                  <a:pt x="1274138" y="1456158"/>
                </a:lnTo>
                <a:lnTo>
                  <a:pt x="0" y="14561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9787952" y="1745199"/>
            <a:ext cx="755477" cy="811324"/>
          </a:xfrm>
          <a:custGeom>
            <a:avLst/>
            <a:gdLst/>
            <a:ahLst/>
            <a:cxnLst/>
            <a:rect l="l" t="t" r="r" b="b"/>
            <a:pathLst>
              <a:path w="1589995" h="2020110">
                <a:moveTo>
                  <a:pt x="0" y="0"/>
                </a:moveTo>
                <a:lnTo>
                  <a:pt x="1589994" y="0"/>
                </a:lnTo>
                <a:lnTo>
                  <a:pt x="1589994" y="2020110"/>
                </a:lnTo>
                <a:lnTo>
                  <a:pt x="0" y="20201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7954121" y="3749023"/>
            <a:ext cx="663927" cy="737048"/>
          </a:xfrm>
          <a:custGeom>
            <a:avLst/>
            <a:gdLst/>
            <a:ahLst/>
            <a:cxnLst/>
            <a:rect l="l" t="t" r="r" b="b"/>
            <a:pathLst>
              <a:path w="1476896" h="1771390">
                <a:moveTo>
                  <a:pt x="0" y="0"/>
                </a:moveTo>
                <a:lnTo>
                  <a:pt x="1476896" y="0"/>
                </a:lnTo>
                <a:lnTo>
                  <a:pt x="1476896" y="1771390"/>
                </a:lnTo>
                <a:lnTo>
                  <a:pt x="0" y="17713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6652963" y="5326129"/>
            <a:ext cx="813312" cy="763893"/>
          </a:xfrm>
          <a:custGeom>
            <a:avLst/>
            <a:gdLst/>
            <a:ahLst/>
            <a:cxnLst/>
            <a:rect l="l" t="t" r="r" b="b"/>
            <a:pathLst>
              <a:path w="1332708" h="1336048">
                <a:moveTo>
                  <a:pt x="0" y="0"/>
                </a:moveTo>
                <a:lnTo>
                  <a:pt x="1332708" y="0"/>
                </a:lnTo>
                <a:lnTo>
                  <a:pt x="1332708" y="1336049"/>
                </a:lnTo>
                <a:lnTo>
                  <a:pt x="0" y="133604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8168462" y="5345844"/>
            <a:ext cx="776615" cy="737048"/>
          </a:xfrm>
          <a:custGeom>
            <a:avLst/>
            <a:gdLst/>
            <a:ahLst/>
            <a:cxnLst/>
            <a:rect l="l" t="t" r="r" b="b"/>
            <a:pathLst>
              <a:path w="1317605" h="1453909">
                <a:moveTo>
                  <a:pt x="0" y="0"/>
                </a:moveTo>
                <a:lnTo>
                  <a:pt x="1317606" y="0"/>
                </a:lnTo>
                <a:lnTo>
                  <a:pt x="1317606" y="1453909"/>
                </a:lnTo>
                <a:lnTo>
                  <a:pt x="0" y="145390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9832120" y="5326617"/>
            <a:ext cx="863248" cy="763893"/>
          </a:xfrm>
          <a:custGeom>
            <a:avLst/>
            <a:gdLst/>
            <a:ahLst/>
            <a:cxnLst/>
            <a:rect l="l" t="t" r="r" b="b"/>
            <a:pathLst>
              <a:path w="1461297" h="1274982">
                <a:moveTo>
                  <a:pt x="0" y="0"/>
                </a:moveTo>
                <a:lnTo>
                  <a:pt x="1461298" y="0"/>
                </a:lnTo>
                <a:lnTo>
                  <a:pt x="1461298" y="1274982"/>
                </a:lnTo>
                <a:lnTo>
                  <a:pt x="0" y="127498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2170180" y="472158"/>
            <a:ext cx="7898672" cy="744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40"/>
              </a:lnSpc>
              <a:spcBef>
                <a:spcPct val="0"/>
              </a:spcBef>
            </a:pPr>
            <a:r>
              <a:rPr lang="en-US" sz="4386" b="1" dirty="0">
                <a:solidFill>
                  <a:srgbClr val="AF0000"/>
                </a:solidFill>
                <a:latin typeface="Poppins Bold"/>
                <a:ea typeface="Poppins Bold"/>
                <a:cs typeface="Poppins Bold"/>
                <a:sym typeface="Poppins Bold"/>
              </a:rPr>
              <a:t>Where Scheduling Is Used?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492194" y="2054346"/>
            <a:ext cx="3105524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31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AF0000"/>
                </a:solidFill>
                <a:latin typeface="Poppins Bold"/>
                <a:ea typeface="Poppins Bold"/>
                <a:cs typeface="Poppins Bold"/>
                <a:sym typeface="Poppins Bold"/>
              </a:rPr>
              <a:t>Operating Systems: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359880" y="3889639"/>
            <a:ext cx="3672372" cy="331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31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AF0000"/>
                </a:solidFill>
                <a:latin typeface="Poppins Bold"/>
                <a:ea typeface="Poppins Bold"/>
                <a:cs typeface="Poppins Bold"/>
                <a:sym typeface="Poppins Bold"/>
              </a:rPr>
              <a:t>Mobile Operating Systems: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359880" y="5483026"/>
            <a:ext cx="3949336" cy="32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31"/>
              </a:lnSpc>
              <a:spcBef>
                <a:spcPct val="0"/>
              </a:spcBef>
            </a:pPr>
            <a:r>
              <a:rPr lang="en-US" sz="1951" b="1" dirty="0">
                <a:solidFill>
                  <a:srgbClr val="AF0000"/>
                </a:solidFill>
                <a:latin typeface="Poppins Bold"/>
                <a:ea typeface="Poppins Bold"/>
                <a:cs typeface="Poppins Bold"/>
                <a:sym typeface="Poppins Bold"/>
              </a:rPr>
              <a:t>Web Servers &amp; Cloud Systems: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3BDB9DF-83E8-D4F7-BE0E-65B65612C32A}"/>
              </a:ext>
            </a:extLst>
          </p:cNvPr>
          <p:cNvSpPr txBox="1"/>
          <p:nvPr/>
        </p:nvSpPr>
        <p:spPr>
          <a:xfrm>
            <a:off x="3787919" y="2092783"/>
            <a:ext cx="7334655" cy="209300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3001" dirty="0">
                <a:solidFill>
                  <a:srgbClr val="FFC000"/>
                </a:solidFill>
                <a:latin typeface="Berlin Sans FB Demi" panose="020E0802020502020306" pitchFamily="34" charset="0"/>
              </a:rPr>
              <a:t>Thanks</a:t>
            </a:r>
          </a:p>
        </p:txBody>
      </p:sp>
      <p:sp>
        <p:nvSpPr>
          <p:cNvPr id="11" name="Right Triangle 8">
            <a:extLst>
              <a:ext uri="{FF2B5EF4-FFF2-40B4-BE49-F238E27FC236}">
                <a16:creationId xmlns:a16="http://schemas.microsoft.com/office/drawing/2014/main" id="{CF34049C-0582-B9B3-4A0E-83A92949CA9E}"/>
              </a:ext>
            </a:extLst>
          </p:cNvPr>
          <p:cNvSpPr/>
          <p:nvPr/>
        </p:nvSpPr>
        <p:spPr>
          <a:xfrm rot="10800000" flipH="1">
            <a:off x="0" y="6048"/>
            <a:ext cx="11958145" cy="5904186"/>
          </a:xfrm>
          <a:custGeom>
            <a:avLst/>
            <a:gdLst>
              <a:gd name="connsiteX0" fmla="*/ 0 w 11958145"/>
              <a:gd name="connsiteY0" fmla="*/ 5904186 h 5904186"/>
              <a:gd name="connsiteX1" fmla="*/ 0 w 11958145"/>
              <a:gd name="connsiteY1" fmla="*/ 0 h 5904186"/>
              <a:gd name="connsiteX2" fmla="*/ 11958145 w 11958145"/>
              <a:gd name="connsiteY2" fmla="*/ 5904186 h 5904186"/>
              <a:gd name="connsiteX3" fmla="*/ 0 w 11958145"/>
              <a:gd name="connsiteY3" fmla="*/ 5904186 h 5904186"/>
              <a:gd name="connsiteX0" fmla="*/ 0 w 11958145"/>
              <a:gd name="connsiteY0" fmla="*/ 5913425 h 5913425"/>
              <a:gd name="connsiteX1" fmla="*/ 0 w 11958145"/>
              <a:gd name="connsiteY1" fmla="*/ 9239 h 5913425"/>
              <a:gd name="connsiteX2" fmla="*/ 11958145 w 11958145"/>
              <a:gd name="connsiteY2" fmla="*/ 5913425 h 5913425"/>
              <a:gd name="connsiteX3" fmla="*/ 0 w 11958145"/>
              <a:gd name="connsiteY3" fmla="*/ 5913425 h 5913425"/>
              <a:gd name="connsiteX0" fmla="*/ 0 w 11958145"/>
              <a:gd name="connsiteY0" fmla="*/ 5912910 h 5912910"/>
              <a:gd name="connsiteX1" fmla="*/ 0 w 11958145"/>
              <a:gd name="connsiteY1" fmla="*/ 8724 h 5912910"/>
              <a:gd name="connsiteX2" fmla="*/ 11958145 w 11958145"/>
              <a:gd name="connsiteY2" fmla="*/ 5912910 h 5912910"/>
              <a:gd name="connsiteX3" fmla="*/ 0 w 11958145"/>
              <a:gd name="connsiteY3" fmla="*/ 5912910 h 5912910"/>
              <a:gd name="connsiteX0" fmla="*/ 0 w 11958145"/>
              <a:gd name="connsiteY0" fmla="*/ 5912408 h 5912408"/>
              <a:gd name="connsiteX1" fmla="*/ 0 w 11958145"/>
              <a:gd name="connsiteY1" fmla="*/ 8222 h 5912408"/>
              <a:gd name="connsiteX2" fmla="*/ 11958145 w 11958145"/>
              <a:gd name="connsiteY2" fmla="*/ 5912408 h 5912408"/>
              <a:gd name="connsiteX3" fmla="*/ 0 w 11958145"/>
              <a:gd name="connsiteY3" fmla="*/ 5912408 h 5912408"/>
              <a:gd name="connsiteX0" fmla="*/ 0 w 11958145"/>
              <a:gd name="connsiteY0" fmla="*/ 5904186 h 5904186"/>
              <a:gd name="connsiteX1" fmla="*/ 0 w 11958145"/>
              <a:gd name="connsiteY1" fmla="*/ 0 h 5904186"/>
              <a:gd name="connsiteX2" fmla="*/ 11958145 w 11958145"/>
              <a:gd name="connsiteY2" fmla="*/ 5904186 h 5904186"/>
              <a:gd name="connsiteX3" fmla="*/ 0 w 11958145"/>
              <a:gd name="connsiteY3" fmla="*/ 5904186 h 5904186"/>
              <a:gd name="connsiteX0" fmla="*/ 0 w 11958145"/>
              <a:gd name="connsiteY0" fmla="*/ 5904186 h 5904186"/>
              <a:gd name="connsiteX1" fmla="*/ 0 w 11958145"/>
              <a:gd name="connsiteY1" fmla="*/ 0 h 5904186"/>
              <a:gd name="connsiteX2" fmla="*/ 11958145 w 11958145"/>
              <a:gd name="connsiteY2" fmla="*/ 5904186 h 5904186"/>
              <a:gd name="connsiteX3" fmla="*/ 0 w 11958145"/>
              <a:gd name="connsiteY3" fmla="*/ 5904186 h 5904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58145" h="5904186">
                <a:moveTo>
                  <a:pt x="0" y="5904186"/>
                </a:moveTo>
                <a:lnTo>
                  <a:pt x="0" y="0"/>
                </a:lnTo>
                <a:cubicBezTo>
                  <a:pt x="5121166" y="706821"/>
                  <a:pt x="5827988" y="4882055"/>
                  <a:pt x="11958145" y="5904186"/>
                </a:cubicBezTo>
                <a:lnTo>
                  <a:pt x="0" y="5904186"/>
                </a:lnTo>
                <a:close/>
              </a:path>
            </a:pathLst>
          </a:custGeom>
          <a:solidFill>
            <a:srgbClr val="00B0F0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8">
            <a:extLst>
              <a:ext uri="{FF2B5EF4-FFF2-40B4-BE49-F238E27FC236}">
                <a16:creationId xmlns:a16="http://schemas.microsoft.com/office/drawing/2014/main" id="{DE4FE306-AB48-19EA-A4A4-C472DF8038F0}"/>
              </a:ext>
            </a:extLst>
          </p:cNvPr>
          <p:cNvSpPr/>
          <p:nvPr/>
        </p:nvSpPr>
        <p:spPr>
          <a:xfrm flipH="1">
            <a:off x="209664" y="953814"/>
            <a:ext cx="11958145" cy="5904186"/>
          </a:xfrm>
          <a:custGeom>
            <a:avLst/>
            <a:gdLst>
              <a:gd name="connsiteX0" fmla="*/ 0 w 11958145"/>
              <a:gd name="connsiteY0" fmla="*/ 5904186 h 5904186"/>
              <a:gd name="connsiteX1" fmla="*/ 0 w 11958145"/>
              <a:gd name="connsiteY1" fmla="*/ 0 h 5904186"/>
              <a:gd name="connsiteX2" fmla="*/ 11958145 w 11958145"/>
              <a:gd name="connsiteY2" fmla="*/ 5904186 h 5904186"/>
              <a:gd name="connsiteX3" fmla="*/ 0 w 11958145"/>
              <a:gd name="connsiteY3" fmla="*/ 5904186 h 5904186"/>
              <a:gd name="connsiteX0" fmla="*/ 0 w 11958145"/>
              <a:gd name="connsiteY0" fmla="*/ 5913425 h 5913425"/>
              <a:gd name="connsiteX1" fmla="*/ 0 w 11958145"/>
              <a:gd name="connsiteY1" fmla="*/ 9239 h 5913425"/>
              <a:gd name="connsiteX2" fmla="*/ 11958145 w 11958145"/>
              <a:gd name="connsiteY2" fmla="*/ 5913425 h 5913425"/>
              <a:gd name="connsiteX3" fmla="*/ 0 w 11958145"/>
              <a:gd name="connsiteY3" fmla="*/ 5913425 h 5913425"/>
              <a:gd name="connsiteX0" fmla="*/ 0 w 11958145"/>
              <a:gd name="connsiteY0" fmla="*/ 5912910 h 5912910"/>
              <a:gd name="connsiteX1" fmla="*/ 0 w 11958145"/>
              <a:gd name="connsiteY1" fmla="*/ 8724 h 5912910"/>
              <a:gd name="connsiteX2" fmla="*/ 11958145 w 11958145"/>
              <a:gd name="connsiteY2" fmla="*/ 5912910 h 5912910"/>
              <a:gd name="connsiteX3" fmla="*/ 0 w 11958145"/>
              <a:gd name="connsiteY3" fmla="*/ 5912910 h 5912910"/>
              <a:gd name="connsiteX0" fmla="*/ 0 w 11958145"/>
              <a:gd name="connsiteY0" fmla="*/ 5912408 h 5912408"/>
              <a:gd name="connsiteX1" fmla="*/ 0 w 11958145"/>
              <a:gd name="connsiteY1" fmla="*/ 8222 h 5912408"/>
              <a:gd name="connsiteX2" fmla="*/ 11958145 w 11958145"/>
              <a:gd name="connsiteY2" fmla="*/ 5912408 h 5912408"/>
              <a:gd name="connsiteX3" fmla="*/ 0 w 11958145"/>
              <a:gd name="connsiteY3" fmla="*/ 5912408 h 5912408"/>
              <a:gd name="connsiteX0" fmla="*/ 0 w 11958145"/>
              <a:gd name="connsiteY0" fmla="*/ 5904186 h 5904186"/>
              <a:gd name="connsiteX1" fmla="*/ 0 w 11958145"/>
              <a:gd name="connsiteY1" fmla="*/ 0 h 5904186"/>
              <a:gd name="connsiteX2" fmla="*/ 11958145 w 11958145"/>
              <a:gd name="connsiteY2" fmla="*/ 5904186 h 5904186"/>
              <a:gd name="connsiteX3" fmla="*/ 0 w 11958145"/>
              <a:gd name="connsiteY3" fmla="*/ 5904186 h 5904186"/>
              <a:gd name="connsiteX0" fmla="*/ 0 w 11958145"/>
              <a:gd name="connsiteY0" fmla="*/ 5904186 h 5904186"/>
              <a:gd name="connsiteX1" fmla="*/ 0 w 11958145"/>
              <a:gd name="connsiteY1" fmla="*/ 0 h 5904186"/>
              <a:gd name="connsiteX2" fmla="*/ 11958145 w 11958145"/>
              <a:gd name="connsiteY2" fmla="*/ 5904186 h 5904186"/>
              <a:gd name="connsiteX3" fmla="*/ 0 w 11958145"/>
              <a:gd name="connsiteY3" fmla="*/ 5904186 h 5904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58145" h="5904186">
                <a:moveTo>
                  <a:pt x="0" y="5904186"/>
                </a:moveTo>
                <a:lnTo>
                  <a:pt x="0" y="0"/>
                </a:lnTo>
                <a:cubicBezTo>
                  <a:pt x="5121166" y="706821"/>
                  <a:pt x="5827988" y="4882055"/>
                  <a:pt x="11958145" y="5904186"/>
                </a:cubicBezTo>
                <a:lnTo>
                  <a:pt x="0" y="5904186"/>
                </a:lnTo>
                <a:close/>
              </a:path>
            </a:pathLst>
          </a:custGeom>
          <a:solidFill>
            <a:srgbClr val="00B0F0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44444E-6 L 4.79167E-6 0.2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5883000" y="990870"/>
            <a:ext cx="5843953" cy="4199284"/>
          </a:xfrm>
          <a:custGeom>
            <a:avLst/>
            <a:gdLst/>
            <a:ahLst/>
            <a:cxnLst/>
            <a:rect l="l" t="t" r="r" b="b"/>
            <a:pathLst>
              <a:path w="8765930" h="6298926">
                <a:moveTo>
                  <a:pt x="0" y="0"/>
                </a:moveTo>
                <a:lnTo>
                  <a:pt x="8765929" y="0"/>
                </a:lnTo>
                <a:lnTo>
                  <a:pt x="8765929" y="6298926"/>
                </a:lnTo>
                <a:lnTo>
                  <a:pt x="0" y="62989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61" t="-1510" b="-151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63967" y="2206586"/>
            <a:ext cx="3387884" cy="1108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 b="1" dirty="0">
                <a:solidFill>
                  <a:schemeClr val="accent2">
                    <a:lumMod val="50000"/>
                  </a:schemeClr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Process</a:t>
            </a:r>
            <a:r>
              <a:rPr lang="en-US" sz="6600" b="1" dirty="0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07142" y="3207349"/>
            <a:ext cx="5166439" cy="1223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93"/>
              </a:lnSpc>
            </a:pPr>
            <a:r>
              <a:rPr lang="en-US" sz="8000" b="1" dirty="0">
                <a:solidFill>
                  <a:schemeClr val="accent4">
                    <a:lumMod val="75000"/>
                  </a:schemeClr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Scheduling!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22797" y="2054091"/>
            <a:ext cx="3544505" cy="4309429"/>
          </a:xfrm>
          <a:custGeom>
            <a:avLst/>
            <a:gdLst/>
            <a:ahLst/>
            <a:cxnLst/>
            <a:rect l="l" t="t" r="r" b="b"/>
            <a:pathLst>
              <a:path w="5316757" h="6464143">
                <a:moveTo>
                  <a:pt x="0" y="0"/>
                </a:moveTo>
                <a:lnTo>
                  <a:pt x="5316757" y="0"/>
                </a:lnTo>
                <a:lnTo>
                  <a:pt x="5316757" y="6464143"/>
                </a:lnTo>
                <a:lnTo>
                  <a:pt x="0" y="6464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653452"/>
            <a:ext cx="12389169" cy="1058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36"/>
              </a:lnSpc>
            </a:pPr>
            <a:r>
              <a:rPr lang="en-US" sz="6312" dirty="0">
                <a:solidFill>
                  <a:srgbClr val="0B4B6C"/>
                </a:solidFill>
                <a:latin typeface="Anton"/>
                <a:ea typeface="Anton"/>
                <a:cs typeface="Anton"/>
                <a:sym typeface="Anton"/>
              </a:rPr>
              <a:t>What is </a:t>
            </a:r>
            <a:r>
              <a:rPr lang="en-US" sz="6312" dirty="0">
                <a:solidFill>
                  <a:srgbClr val="FCA92E"/>
                </a:solidFill>
                <a:latin typeface="Anton"/>
                <a:ea typeface="Anton"/>
                <a:cs typeface="Anton"/>
                <a:sym typeface="Anton"/>
              </a:rPr>
              <a:t>Process Scheduling</a:t>
            </a:r>
            <a:r>
              <a:rPr lang="en-US" sz="6312" dirty="0">
                <a:solidFill>
                  <a:srgbClr val="0B4B6C"/>
                </a:solidFill>
                <a:latin typeface="Anton"/>
                <a:ea typeface="Anton"/>
                <a:cs typeface="Anton"/>
                <a:sym typeface="Anton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5800" y="2271604"/>
            <a:ext cx="3817626" cy="3836810"/>
          </a:xfrm>
          <a:custGeom>
            <a:avLst/>
            <a:gdLst/>
            <a:ahLst/>
            <a:cxnLst/>
            <a:rect l="l" t="t" r="r" b="b"/>
            <a:pathLst>
              <a:path w="5726439" h="5755215">
                <a:moveTo>
                  <a:pt x="0" y="0"/>
                </a:moveTo>
                <a:lnTo>
                  <a:pt x="5726439" y="0"/>
                </a:lnTo>
                <a:lnTo>
                  <a:pt x="5726439" y="5755215"/>
                </a:lnTo>
                <a:lnTo>
                  <a:pt x="0" y="5755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810070" y="4190009"/>
            <a:ext cx="2547042" cy="572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3"/>
              </a:lnSpc>
              <a:spcBef>
                <a:spcPct val="0"/>
              </a:spcBef>
            </a:pPr>
            <a:r>
              <a:rPr lang="en-US" sz="1200" dirty="0">
                <a:solidFill>
                  <a:srgbClr val="292828"/>
                </a:solidFill>
                <a:latin typeface="Poppins"/>
                <a:ea typeface="Poppins"/>
                <a:cs typeface="Poppins"/>
                <a:sym typeface="Poppins"/>
              </a:rPr>
              <a:t>Process scheduling is a key function of the Operating System (OS) in a multiprogramming environment.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412186" y="4039009"/>
            <a:ext cx="587457" cy="587457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98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532727" y="5503598"/>
            <a:ext cx="587457" cy="58745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AF1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100445" y="3994519"/>
            <a:ext cx="587457" cy="58745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98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100446" y="5423907"/>
            <a:ext cx="587457" cy="58745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AF1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6" name="Freeform 16"/>
          <p:cNvSpPr/>
          <p:nvPr/>
        </p:nvSpPr>
        <p:spPr>
          <a:xfrm>
            <a:off x="3273526" y="4923607"/>
            <a:ext cx="771125" cy="771125"/>
          </a:xfrm>
          <a:custGeom>
            <a:avLst/>
            <a:gdLst/>
            <a:ahLst/>
            <a:cxnLst/>
            <a:rect l="l" t="t" r="r" b="b"/>
            <a:pathLst>
              <a:path w="1156688" h="1156688">
                <a:moveTo>
                  <a:pt x="0" y="0"/>
                </a:moveTo>
                <a:lnTo>
                  <a:pt x="1156688" y="0"/>
                </a:lnTo>
                <a:lnTo>
                  <a:pt x="1156688" y="1156688"/>
                </a:lnTo>
                <a:lnTo>
                  <a:pt x="0" y="1156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186303" y="2782349"/>
            <a:ext cx="612323" cy="612323"/>
          </a:xfrm>
          <a:custGeom>
            <a:avLst/>
            <a:gdLst/>
            <a:ahLst/>
            <a:cxnLst/>
            <a:rect l="l" t="t" r="r" b="b"/>
            <a:pathLst>
              <a:path w="918485" h="918485">
                <a:moveTo>
                  <a:pt x="0" y="0"/>
                </a:moveTo>
                <a:lnTo>
                  <a:pt x="918485" y="0"/>
                </a:lnTo>
                <a:lnTo>
                  <a:pt x="918485" y="918485"/>
                </a:lnTo>
                <a:lnTo>
                  <a:pt x="0" y="9184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5202334" y="4085370"/>
            <a:ext cx="383681" cy="383681"/>
          </a:xfrm>
          <a:custGeom>
            <a:avLst/>
            <a:gdLst/>
            <a:ahLst/>
            <a:cxnLst/>
            <a:rect l="l" t="t" r="r" b="b"/>
            <a:pathLst>
              <a:path w="575521" h="575521">
                <a:moveTo>
                  <a:pt x="0" y="0"/>
                </a:moveTo>
                <a:lnTo>
                  <a:pt x="575521" y="0"/>
                </a:lnTo>
                <a:lnTo>
                  <a:pt x="575521" y="575521"/>
                </a:lnTo>
                <a:lnTo>
                  <a:pt x="0" y="5755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5202334" y="5525795"/>
            <a:ext cx="383681" cy="383681"/>
          </a:xfrm>
          <a:custGeom>
            <a:avLst/>
            <a:gdLst/>
            <a:ahLst/>
            <a:cxnLst/>
            <a:rect l="l" t="t" r="r" b="b"/>
            <a:pathLst>
              <a:path w="575521" h="575521">
                <a:moveTo>
                  <a:pt x="0" y="0"/>
                </a:moveTo>
                <a:lnTo>
                  <a:pt x="575521" y="0"/>
                </a:lnTo>
                <a:lnTo>
                  <a:pt x="575521" y="575521"/>
                </a:lnTo>
                <a:lnTo>
                  <a:pt x="0" y="5755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8634614" y="5600715"/>
            <a:ext cx="383681" cy="383681"/>
          </a:xfrm>
          <a:custGeom>
            <a:avLst/>
            <a:gdLst/>
            <a:ahLst/>
            <a:cxnLst/>
            <a:rect l="l" t="t" r="r" b="b"/>
            <a:pathLst>
              <a:path w="575521" h="575521">
                <a:moveTo>
                  <a:pt x="0" y="0"/>
                </a:moveTo>
                <a:lnTo>
                  <a:pt x="575522" y="0"/>
                </a:lnTo>
                <a:lnTo>
                  <a:pt x="575522" y="575522"/>
                </a:lnTo>
                <a:lnTo>
                  <a:pt x="0" y="5755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8521722" y="4146985"/>
            <a:ext cx="383681" cy="383681"/>
          </a:xfrm>
          <a:custGeom>
            <a:avLst/>
            <a:gdLst/>
            <a:ahLst/>
            <a:cxnLst/>
            <a:rect l="l" t="t" r="r" b="b"/>
            <a:pathLst>
              <a:path w="575521" h="575521">
                <a:moveTo>
                  <a:pt x="0" y="0"/>
                </a:moveTo>
                <a:lnTo>
                  <a:pt x="575522" y="0"/>
                </a:lnTo>
                <a:lnTo>
                  <a:pt x="575522" y="575522"/>
                </a:lnTo>
                <a:lnTo>
                  <a:pt x="0" y="5755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-456721" y="0"/>
            <a:ext cx="2457174" cy="796279"/>
            <a:chOff x="0" y="0"/>
            <a:chExt cx="970735" cy="31457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70735" cy="314579"/>
            </a:xfrm>
            <a:custGeom>
              <a:avLst/>
              <a:gdLst/>
              <a:ahLst/>
              <a:cxnLst/>
              <a:rect l="l" t="t" r="r" b="b"/>
              <a:pathLst>
                <a:path w="970735" h="314579">
                  <a:moveTo>
                    <a:pt x="157290" y="0"/>
                  </a:moveTo>
                  <a:lnTo>
                    <a:pt x="813446" y="0"/>
                  </a:lnTo>
                  <a:cubicBezTo>
                    <a:pt x="855162" y="0"/>
                    <a:pt x="895169" y="16572"/>
                    <a:pt x="924666" y="46069"/>
                  </a:cubicBezTo>
                  <a:cubicBezTo>
                    <a:pt x="954164" y="75567"/>
                    <a:pt x="970735" y="115574"/>
                    <a:pt x="970735" y="157290"/>
                  </a:cubicBezTo>
                  <a:lnTo>
                    <a:pt x="970735" y="157290"/>
                  </a:lnTo>
                  <a:cubicBezTo>
                    <a:pt x="970735" y="244158"/>
                    <a:pt x="900314" y="314579"/>
                    <a:pt x="813446" y="314579"/>
                  </a:cubicBezTo>
                  <a:lnTo>
                    <a:pt x="157290" y="314579"/>
                  </a:lnTo>
                  <a:cubicBezTo>
                    <a:pt x="115574" y="314579"/>
                    <a:pt x="75567" y="298008"/>
                    <a:pt x="46069" y="268510"/>
                  </a:cubicBezTo>
                  <a:cubicBezTo>
                    <a:pt x="16572" y="239013"/>
                    <a:pt x="0" y="199005"/>
                    <a:pt x="0" y="157290"/>
                  </a:cubicBezTo>
                  <a:lnTo>
                    <a:pt x="0" y="157290"/>
                  </a:lnTo>
                  <a:cubicBezTo>
                    <a:pt x="0" y="115574"/>
                    <a:pt x="16572" y="75567"/>
                    <a:pt x="46069" y="46069"/>
                  </a:cubicBezTo>
                  <a:cubicBezTo>
                    <a:pt x="75567" y="16572"/>
                    <a:pt x="115574" y="0"/>
                    <a:pt x="15729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41700">
                    <a:alpha val="100000"/>
                  </a:srgbClr>
                </a:gs>
                <a:gs pos="100000">
                  <a:srgbClr val="6A401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970735" cy="36220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400"/>
                </a:lnSpc>
              </a:pPr>
              <a:endParaRPr sz="1200"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511725" y="409468"/>
            <a:ext cx="552666" cy="552666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2AA16">
                    <a:alpha val="100000"/>
                  </a:srgbClr>
                </a:gs>
                <a:gs pos="100000">
                  <a:srgbClr val="F4C801">
                    <a:alpha val="100000"/>
                  </a:srgbClr>
                </a:gs>
              </a:gsLst>
              <a:lin ang="54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400"/>
                </a:lnSpc>
              </a:pPr>
              <a:endParaRPr sz="1200"/>
            </a:p>
          </p:txBody>
        </p:sp>
      </p:grpSp>
      <p:grpSp>
        <p:nvGrpSpPr>
          <p:cNvPr id="28" name="Group 28"/>
          <p:cNvGrpSpPr/>
          <p:nvPr/>
        </p:nvGrpSpPr>
        <p:grpSpPr>
          <a:xfrm rot="-10800000">
            <a:off x="10414218" y="-110479"/>
            <a:ext cx="2457174" cy="796279"/>
            <a:chOff x="0" y="0"/>
            <a:chExt cx="970735" cy="31457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970735" cy="314579"/>
            </a:xfrm>
            <a:custGeom>
              <a:avLst/>
              <a:gdLst/>
              <a:ahLst/>
              <a:cxnLst/>
              <a:rect l="l" t="t" r="r" b="b"/>
              <a:pathLst>
                <a:path w="970735" h="314579">
                  <a:moveTo>
                    <a:pt x="157290" y="0"/>
                  </a:moveTo>
                  <a:lnTo>
                    <a:pt x="813446" y="0"/>
                  </a:lnTo>
                  <a:cubicBezTo>
                    <a:pt x="855162" y="0"/>
                    <a:pt x="895169" y="16572"/>
                    <a:pt x="924666" y="46069"/>
                  </a:cubicBezTo>
                  <a:cubicBezTo>
                    <a:pt x="954164" y="75567"/>
                    <a:pt x="970735" y="115574"/>
                    <a:pt x="970735" y="157290"/>
                  </a:cubicBezTo>
                  <a:lnTo>
                    <a:pt x="970735" y="157290"/>
                  </a:lnTo>
                  <a:cubicBezTo>
                    <a:pt x="970735" y="244158"/>
                    <a:pt x="900314" y="314579"/>
                    <a:pt x="813446" y="314579"/>
                  </a:cubicBezTo>
                  <a:lnTo>
                    <a:pt x="157290" y="314579"/>
                  </a:lnTo>
                  <a:cubicBezTo>
                    <a:pt x="115574" y="314579"/>
                    <a:pt x="75567" y="298008"/>
                    <a:pt x="46069" y="268510"/>
                  </a:cubicBezTo>
                  <a:cubicBezTo>
                    <a:pt x="16572" y="239013"/>
                    <a:pt x="0" y="199005"/>
                    <a:pt x="0" y="157290"/>
                  </a:cubicBezTo>
                  <a:lnTo>
                    <a:pt x="0" y="157290"/>
                  </a:lnTo>
                  <a:cubicBezTo>
                    <a:pt x="0" y="115574"/>
                    <a:pt x="16572" y="75567"/>
                    <a:pt x="46069" y="46069"/>
                  </a:cubicBezTo>
                  <a:cubicBezTo>
                    <a:pt x="75567" y="16572"/>
                    <a:pt x="115574" y="0"/>
                    <a:pt x="15729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41700">
                    <a:alpha val="100000"/>
                  </a:srgbClr>
                </a:gs>
                <a:gs pos="100000">
                  <a:srgbClr val="6A401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970735" cy="36220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400"/>
                </a:lnSpc>
              </a:pPr>
              <a:endParaRPr sz="1200"/>
            </a:p>
          </p:txBody>
        </p:sp>
      </p:grpSp>
      <p:grpSp>
        <p:nvGrpSpPr>
          <p:cNvPr id="31" name="Group 31"/>
          <p:cNvGrpSpPr/>
          <p:nvPr/>
        </p:nvGrpSpPr>
        <p:grpSpPr>
          <a:xfrm rot="-5400000">
            <a:off x="11135073" y="409468"/>
            <a:ext cx="552666" cy="552666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2AA16">
                    <a:alpha val="100000"/>
                  </a:srgbClr>
                </a:gs>
                <a:gs pos="100000">
                  <a:srgbClr val="F4C801">
                    <a:alpha val="100000"/>
                  </a:srgbClr>
                </a:gs>
              </a:gsLst>
              <a:lin ang="54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400"/>
                </a:lnSpc>
              </a:pPr>
              <a:endParaRPr sz="1200"/>
            </a:p>
          </p:txBody>
        </p:sp>
      </p:grpSp>
      <p:sp>
        <p:nvSpPr>
          <p:cNvPr id="34" name="Freeform 34"/>
          <p:cNvSpPr/>
          <p:nvPr/>
        </p:nvSpPr>
        <p:spPr>
          <a:xfrm>
            <a:off x="1064391" y="5008076"/>
            <a:ext cx="755094" cy="602188"/>
          </a:xfrm>
          <a:custGeom>
            <a:avLst/>
            <a:gdLst/>
            <a:ahLst/>
            <a:cxnLst/>
            <a:rect l="l" t="t" r="r" b="b"/>
            <a:pathLst>
              <a:path w="1132641" h="903282">
                <a:moveTo>
                  <a:pt x="0" y="0"/>
                </a:moveTo>
                <a:lnTo>
                  <a:pt x="1132642" y="0"/>
                </a:lnTo>
                <a:lnTo>
                  <a:pt x="1132642" y="903281"/>
                </a:lnTo>
                <a:lnTo>
                  <a:pt x="0" y="90328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3329237" y="2791504"/>
            <a:ext cx="659703" cy="659703"/>
          </a:xfrm>
          <a:custGeom>
            <a:avLst/>
            <a:gdLst/>
            <a:ahLst/>
            <a:cxnLst/>
            <a:rect l="l" t="t" r="r" b="b"/>
            <a:pathLst>
              <a:path w="989554" h="989554">
                <a:moveTo>
                  <a:pt x="0" y="0"/>
                </a:moveTo>
                <a:lnTo>
                  <a:pt x="989554" y="0"/>
                </a:lnTo>
                <a:lnTo>
                  <a:pt x="989554" y="989554"/>
                </a:lnTo>
                <a:lnTo>
                  <a:pt x="0" y="98955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2585328" y="690453"/>
            <a:ext cx="7657493" cy="565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8"/>
              </a:lnSpc>
            </a:pPr>
            <a:r>
              <a:rPr lang="en-US" sz="3890" b="1">
                <a:solidFill>
                  <a:srgbClr val="492709"/>
                </a:solidFill>
                <a:latin typeface="Poppins Bold"/>
                <a:ea typeface="Poppins Bold"/>
                <a:cs typeface="Poppins Bold"/>
                <a:sym typeface="Poppins Bold"/>
              </a:rPr>
              <a:t>Process Scheduling(In Depth)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003929" y="2028854"/>
            <a:ext cx="6593229" cy="5895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43"/>
              </a:lnSpc>
              <a:spcBef>
                <a:spcPct val="0"/>
              </a:spcBef>
            </a:pPr>
            <a:r>
              <a:rPr lang="en-US" sz="1745" b="1" dirty="0">
                <a:solidFill>
                  <a:srgbClr val="613914"/>
                </a:solidFill>
                <a:latin typeface="Poppins Bold"/>
                <a:ea typeface="Poppins Bold"/>
                <a:cs typeface="Poppins Bold"/>
                <a:sym typeface="Poppins Bold"/>
              </a:rPr>
              <a:t>Process scheduling is a key function of the Operating System (OS) in a multiprogramming environment.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837400" y="3849892"/>
            <a:ext cx="1479937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48"/>
              </a:lnSpc>
              <a:spcBef>
                <a:spcPct val="0"/>
              </a:spcBef>
            </a:pPr>
            <a:r>
              <a:rPr lang="en-US" b="1" dirty="0">
                <a:solidFill>
                  <a:srgbClr val="492709"/>
                </a:solidFill>
                <a:latin typeface="Poppins Bold"/>
                <a:ea typeface="Poppins Bold"/>
                <a:cs typeface="Poppins Bold"/>
                <a:sym typeface="Poppins Bold"/>
              </a:rPr>
              <a:t>Key task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823012" y="5396370"/>
            <a:ext cx="1349967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48"/>
              </a:lnSpc>
              <a:spcBef>
                <a:spcPct val="0"/>
              </a:spcBef>
            </a:pPr>
            <a:r>
              <a:rPr lang="en-US" b="1" dirty="0">
                <a:solidFill>
                  <a:srgbClr val="492709"/>
                </a:solidFill>
                <a:latin typeface="Poppins Bold"/>
                <a:ea typeface="Poppins Bold"/>
                <a:cs typeface="Poppins Bold"/>
                <a:sym typeface="Poppins Bold"/>
              </a:rPr>
              <a:t>Efficiency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837400" y="5736487"/>
            <a:ext cx="2547042" cy="438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3"/>
              </a:lnSpc>
              <a:spcBef>
                <a:spcPct val="0"/>
              </a:spcBef>
            </a:pPr>
            <a:r>
              <a:rPr lang="en-US" sz="1400" dirty="0">
                <a:solidFill>
                  <a:srgbClr val="292828"/>
                </a:solidFill>
                <a:latin typeface="Poppins"/>
                <a:ea typeface="Poppins"/>
                <a:cs typeface="Poppins"/>
                <a:sym typeface="Poppins"/>
              </a:rPr>
              <a:t>Ensures efficient CPU utilization and responsiveness.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140698" y="3801770"/>
            <a:ext cx="1349967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48"/>
              </a:lnSpc>
              <a:spcBef>
                <a:spcPct val="0"/>
              </a:spcBef>
            </a:pPr>
            <a:r>
              <a:rPr lang="en-US" b="1" dirty="0">
                <a:solidFill>
                  <a:srgbClr val="492709"/>
                </a:solidFill>
                <a:latin typeface="Poppins Bold"/>
                <a:ea typeface="Poppins Bold"/>
                <a:cs typeface="Poppins Bold"/>
                <a:sym typeface="Poppins Bold"/>
              </a:rPr>
              <a:t>Work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176885" y="4151542"/>
            <a:ext cx="2547042" cy="294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3"/>
              </a:lnSpc>
              <a:spcBef>
                <a:spcPct val="0"/>
              </a:spcBef>
            </a:pPr>
            <a:r>
              <a:rPr lang="en-US" sz="1400" dirty="0">
                <a:solidFill>
                  <a:srgbClr val="292828"/>
                </a:solidFill>
                <a:latin typeface="Montserrtat"/>
                <a:ea typeface="Poppins"/>
                <a:cs typeface="Poppins"/>
                <a:sym typeface="Poppins"/>
              </a:rPr>
              <a:t>It selects a process from the ready queue and assigns the CPU to it.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268469" y="5431206"/>
            <a:ext cx="2204247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48"/>
              </a:lnSpc>
              <a:spcBef>
                <a:spcPct val="0"/>
              </a:spcBef>
            </a:pPr>
            <a:r>
              <a:rPr lang="en-US" b="1" dirty="0">
                <a:solidFill>
                  <a:srgbClr val="492709"/>
                </a:solidFill>
                <a:latin typeface="Poppins Bold"/>
                <a:ea typeface="Poppins Bold"/>
                <a:cs typeface="Poppins Bold"/>
                <a:sym typeface="Poppins Bold"/>
              </a:rPr>
              <a:t>Performance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268469" y="5814166"/>
            <a:ext cx="2547042" cy="294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3"/>
              </a:lnSpc>
              <a:spcBef>
                <a:spcPct val="0"/>
              </a:spcBef>
            </a:pPr>
            <a:r>
              <a:rPr lang="en-US" sz="1400" dirty="0">
                <a:solidFill>
                  <a:srgbClr val="292828"/>
                </a:solidFill>
                <a:latin typeface="Montserrtat"/>
                <a:ea typeface="Poppins"/>
                <a:cs typeface="Poppins"/>
                <a:sym typeface="Poppins"/>
              </a:rPr>
              <a:t>It impacts the overall performance of the system significantly.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-10800000">
            <a:off x="10087054" y="-110479"/>
            <a:ext cx="2457174" cy="796279"/>
            <a:chOff x="0" y="0"/>
            <a:chExt cx="970735" cy="3145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735" cy="314579"/>
            </a:xfrm>
            <a:custGeom>
              <a:avLst/>
              <a:gdLst/>
              <a:ahLst/>
              <a:cxnLst/>
              <a:rect l="l" t="t" r="r" b="b"/>
              <a:pathLst>
                <a:path w="970735" h="314579">
                  <a:moveTo>
                    <a:pt x="157290" y="0"/>
                  </a:moveTo>
                  <a:lnTo>
                    <a:pt x="813446" y="0"/>
                  </a:lnTo>
                  <a:cubicBezTo>
                    <a:pt x="855162" y="0"/>
                    <a:pt x="895169" y="16572"/>
                    <a:pt x="924666" y="46069"/>
                  </a:cubicBezTo>
                  <a:cubicBezTo>
                    <a:pt x="954164" y="75567"/>
                    <a:pt x="970735" y="115574"/>
                    <a:pt x="970735" y="157290"/>
                  </a:cubicBezTo>
                  <a:lnTo>
                    <a:pt x="970735" y="157290"/>
                  </a:lnTo>
                  <a:cubicBezTo>
                    <a:pt x="970735" y="244158"/>
                    <a:pt x="900314" y="314579"/>
                    <a:pt x="813446" y="314579"/>
                  </a:cubicBezTo>
                  <a:lnTo>
                    <a:pt x="157290" y="314579"/>
                  </a:lnTo>
                  <a:cubicBezTo>
                    <a:pt x="115574" y="314579"/>
                    <a:pt x="75567" y="298008"/>
                    <a:pt x="46069" y="268510"/>
                  </a:cubicBezTo>
                  <a:cubicBezTo>
                    <a:pt x="16572" y="239013"/>
                    <a:pt x="0" y="199005"/>
                    <a:pt x="0" y="157290"/>
                  </a:cubicBezTo>
                  <a:lnTo>
                    <a:pt x="0" y="157290"/>
                  </a:lnTo>
                  <a:cubicBezTo>
                    <a:pt x="0" y="115574"/>
                    <a:pt x="16572" y="75567"/>
                    <a:pt x="46069" y="46069"/>
                  </a:cubicBezTo>
                  <a:cubicBezTo>
                    <a:pt x="75567" y="16572"/>
                    <a:pt x="115574" y="0"/>
                    <a:pt x="15729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41700">
                    <a:alpha val="100000"/>
                  </a:srgbClr>
                </a:gs>
                <a:gs pos="100000">
                  <a:srgbClr val="6A401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970735" cy="36220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400"/>
                </a:lnSpc>
              </a:pPr>
              <a:endParaRPr sz="120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352228" y="-110479"/>
            <a:ext cx="2457174" cy="796279"/>
            <a:chOff x="0" y="0"/>
            <a:chExt cx="970735" cy="31457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70735" cy="314579"/>
            </a:xfrm>
            <a:custGeom>
              <a:avLst/>
              <a:gdLst/>
              <a:ahLst/>
              <a:cxnLst/>
              <a:rect l="l" t="t" r="r" b="b"/>
              <a:pathLst>
                <a:path w="970735" h="314579">
                  <a:moveTo>
                    <a:pt x="157290" y="0"/>
                  </a:moveTo>
                  <a:lnTo>
                    <a:pt x="813446" y="0"/>
                  </a:lnTo>
                  <a:cubicBezTo>
                    <a:pt x="855162" y="0"/>
                    <a:pt x="895169" y="16572"/>
                    <a:pt x="924666" y="46069"/>
                  </a:cubicBezTo>
                  <a:cubicBezTo>
                    <a:pt x="954164" y="75567"/>
                    <a:pt x="970735" y="115574"/>
                    <a:pt x="970735" y="157290"/>
                  </a:cubicBezTo>
                  <a:lnTo>
                    <a:pt x="970735" y="157290"/>
                  </a:lnTo>
                  <a:cubicBezTo>
                    <a:pt x="970735" y="244158"/>
                    <a:pt x="900314" y="314579"/>
                    <a:pt x="813446" y="314579"/>
                  </a:cubicBezTo>
                  <a:lnTo>
                    <a:pt x="157290" y="314579"/>
                  </a:lnTo>
                  <a:cubicBezTo>
                    <a:pt x="115574" y="314579"/>
                    <a:pt x="75567" y="298008"/>
                    <a:pt x="46069" y="268510"/>
                  </a:cubicBezTo>
                  <a:cubicBezTo>
                    <a:pt x="16572" y="239013"/>
                    <a:pt x="0" y="199005"/>
                    <a:pt x="0" y="157290"/>
                  </a:cubicBezTo>
                  <a:lnTo>
                    <a:pt x="0" y="157290"/>
                  </a:lnTo>
                  <a:cubicBezTo>
                    <a:pt x="0" y="115574"/>
                    <a:pt x="16572" y="75567"/>
                    <a:pt x="46069" y="46069"/>
                  </a:cubicBezTo>
                  <a:cubicBezTo>
                    <a:pt x="75567" y="16572"/>
                    <a:pt x="115574" y="0"/>
                    <a:pt x="15729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41700">
                    <a:alpha val="100000"/>
                  </a:srgbClr>
                </a:gs>
                <a:gs pos="100000">
                  <a:srgbClr val="6A401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970735" cy="36220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400"/>
                </a:lnSpc>
              </a:pPr>
              <a:endParaRPr sz="1200"/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10762976" y="409468"/>
            <a:ext cx="552666" cy="55266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2AA16">
                    <a:alpha val="100000"/>
                  </a:srgbClr>
                </a:gs>
                <a:gs pos="100000">
                  <a:srgbClr val="F4C801">
                    <a:alpha val="100000"/>
                  </a:srgbClr>
                </a:gs>
              </a:gsLst>
              <a:lin ang="54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400"/>
                </a:lnSpc>
              </a:pPr>
              <a:endParaRPr sz="1200"/>
            </a:p>
          </p:txBody>
        </p:sp>
      </p:grpSp>
      <p:grpSp>
        <p:nvGrpSpPr>
          <p:cNvPr id="12" name="Group 12"/>
          <p:cNvGrpSpPr/>
          <p:nvPr/>
        </p:nvGrpSpPr>
        <p:grpSpPr>
          <a:xfrm rot="-5400000">
            <a:off x="876359" y="409468"/>
            <a:ext cx="552666" cy="55266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2AA16">
                    <a:alpha val="100000"/>
                  </a:srgbClr>
                </a:gs>
                <a:gs pos="100000">
                  <a:srgbClr val="F4C801">
                    <a:alpha val="100000"/>
                  </a:srgbClr>
                </a:gs>
              </a:gsLst>
              <a:lin ang="54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400"/>
                </a:lnSpc>
              </a:pPr>
              <a:endParaRPr sz="120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34F1635-FC4A-4768-8022-B7E83F9D93D2}"/>
              </a:ext>
            </a:extLst>
          </p:cNvPr>
          <p:cNvGrpSpPr/>
          <p:nvPr/>
        </p:nvGrpSpPr>
        <p:grpSpPr>
          <a:xfrm>
            <a:off x="1871950" y="887958"/>
            <a:ext cx="465992" cy="229889"/>
            <a:chOff x="3050740" y="1735667"/>
            <a:chExt cx="465992" cy="229889"/>
          </a:xfrm>
        </p:grpSpPr>
        <p:sp>
          <p:nvSpPr>
            <p:cNvPr id="15" name="Freeform 15"/>
            <p:cNvSpPr/>
            <p:nvPr/>
          </p:nvSpPr>
          <p:spPr>
            <a:xfrm rot="5400000">
              <a:off x="3003613" y="1782794"/>
              <a:ext cx="229889" cy="135635"/>
            </a:xfrm>
            <a:custGeom>
              <a:avLst/>
              <a:gdLst/>
              <a:ahLst/>
              <a:cxnLst/>
              <a:rect l="l" t="t" r="r" b="b"/>
              <a:pathLst>
                <a:path w="344834" h="203452">
                  <a:moveTo>
                    <a:pt x="0" y="0"/>
                  </a:moveTo>
                  <a:lnTo>
                    <a:pt x="344834" y="0"/>
                  </a:lnTo>
                  <a:lnTo>
                    <a:pt x="344834" y="203452"/>
                  </a:lnTo>
                  <a:lnTo>
                    <a:pt x="0" y="203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 rot="5400000">
              <a:off x="3168791" y="1782794"/>
              <a:ext cx="229889" cy="135635"/>
            </a:xfrm>
            <a:custGeom>
              <a:avLst/>
              <a:gdLst/>
              <a:ahLst/>
              <a:cxnLst/>
              <a:rect l="l" t="t" r="r" b="b"/>
              <a:pathLst>
                <a:path w="344834" h="203452">
                  <a:moveTo>
                    <a:pt x="0" y="0"/>
                  </a:moveTo>
                  <a:lnTo>
                    <a:pt x="344834" y="0"/>
                  </a:lnTo>
                  <a:lnTo>
                    <a:pt x="344834" y="203452"/>
                  </a:lnTo>
                  <a:lnTo>
                    <a:pt x="0" y="203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 rot="5400000">
              <a:off x="3333970" y="1782794"/>
              <a:ext cx="229889" cy="135635"/>
            </a:xfrm>
            <a:custGeom>
              <a:avLst/>
              <a:gdLst/>
              <a:ahLst/>
              <a:cxnLst/>
              <a:rect l="l" t="t" r="r" b="b"/>
              <a:pathLst>
                <a:path w="344834" h="203452">
                  <a:moveTo>
                    <a:pt x="0" y="0"/>
                  </a:moveTo>
                  <a:lnTo>
                    <a:pt x="344834" y="0"/>
                  </a:lnTo>
                  <a:lnTo>
                    <a:pt x="344834" y="203452"/>
                  </a:lnTo>
                  <a:lnTo>
                    <a:pt x="0" y="203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CB9220E-D5E3-4A45-8430-C27DABFA83D8}"/>
              </a:ext>
            </a:extLst>
          </p:cNvPr>
          <p:cNvGrpSpPr/>
          <p:nvPr/>
        </p:nvGrpSpPr>
        <p:grpSpPr>
          <a:xfrm>
            <a:off x="7801588" y="701453"/>
            <a:ext cx="465991" cy="229889"/>
            <a:chOff x="8675269" y="1735667"/>
            <a:chExt cx="465991" cy="229889"/>
          </a:xfrm>
        </p:grpSpPr>
        <p:sp>
          <p:nvSpPr>
            <p:cNvPr id="16" name="Freeform 16"/>
            <p:cNvSpPr/>
            <p:nvPr/>
          </p:nvSpPr>
          <p:spPr>
            <a:xfrm rot="5400000">
              <a:off x="8628142" y="1782794"/>
              <a:ext cx="229889" cy="135635"/>
            </a:xfrm>
            <a:custGeom>
              <a:avLst/>
              <a:gdLst/>
              <a:ahLst/>
              <a:cxnLst/>
              <a:rect l="l" t="t" r="r" b="b"/>
              <a:pathLst>
                <a:path w="344834" h="203452">
                  <a:moveTo>
                    <a:pt x="0" y="0"/>
                  </a:moveTo>
                  <a:lnTo>
                    <a:pt x="344834" y="0"/>
                  </a:lnTo>
                  <a:lnTo>
                    <a:pt x="344834" y="203452"/>
                  </a:lnTo>
                  <a:lnTo>
                    <a:pt x="0" y="203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5400000">
              <a:off x="8793320" y="1782794"/>
              <a:ext cx="229889" cy="135635"/>
            </a:xfrm>
            <a:custGeom>
              <a:avLst/>
              <a:gdLst/>
              <a:ahLst/>
              <a:cxnLst/>
              <a:rect l="l" t="t" r="r" b="b"/>
              <a:pathLst>
                <a:path w="344834" h="203452">
                  <a:moveTo>
                    <a:pt x="0" y="0"/>
                  </a:moveTo>
                  <a:lnTo>
                    <a:pt x="344834" y="0"/>
                  </a:lnTo>
                  <a:lnTo>
                    <a:pt x="344834" y="203452"/>
                  </a:lnTo>
                  <a:lnTo>
                    <a:pt x="0" y="203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 rot="5400000">
              <a:off x="8958498" y="1782794"/>
              <a:ext cx="229889" cy="135635"/>
            </a:xfrm>
            <a:custGeom>
              <a:avLst/>
              <a:gdLst/>
              <a:ahLst/>
              <a:cxnLst/>
              <a:rect l="l" t="t" r="r" b="b"/>
              <a:pathLst>
                <a:path w="344834" h="203452">
                  <a:moveTo>
                    <a:pt x="0" y="0"/>
                  </a:moveTo>
                  <a:lnTo>
                    <a:pt x="344834" y="0"/>
                  </a:lnTo>
                  <a:lnTo>
                    <a:pt x="344834" y="203452"/>
                  </a:lnTo>
                  <a:lnTo>
                    <a:pt x="0" y="203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940507" y="3706712"/>
            <a:ext cx="1776649" cy="634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Assessing the Company's Financial Performance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906111" y="3795612"/>
            <a:ext cx="1534999" cy="416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Identifying Financial Problems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543207" y="3795612"/>
            <a:ext cx="1950367" cy="416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Measuring Operational Efficiency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98C30E5-0EC0-4FB5-A405-44FFC8496B25}"/>
              </a:ext>
            </a:extLst>
          </p:cNvPr>
          <p:cNvGrpSpPr/>
          <p:nvPr/>
        </p:nvGrpSpPr>
        <p:grpSpPr>
          <a:xfrm>
            <a:off x="727754" y="1980939"/>
            <a:ext cx="3045379" cy="1091900"/>
            <a:chOff x="569066" y="2028843"/>
            <a:chExt cx="3045379" cy="1411840"/>
          </a:xfrm>
        </p:grpSpPr>
        <p:grpSp>
          <p:nvGrpSpPr>
            <p:cNvPr id="24" name="Group 24"/>
            <p:cNvGrpSpPr/>
            <p:nvPr/>
          </p:nvGrpSpPr>
          <p:grpSpPr>
            <a:xfrm>
              <a:off x="569066" y="2028843"/>
              <a:ext cx="3045379" cy="1411840"/>
              <a:chOff x="0" y="0"/>
              <a:chExt cx="1767263" cy="62272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767263" cy="622725"/>
              </a:xfrm>
              <a:custGeom>
                <a:avLst/>
                <a:gdLst/>
                <a:ahLst/>
                <a:cxnLst/>
                <a:rect l="l" t="t" r="r" b="b"/>
                <a:pathLst>
                  <a:path w="1767263" h="622725">
                    <a:moveTo>
                      <a:pt x="115378" y="0"/>
                    </a:moveTo>
                    <a:lnTo>
                      <a:pt x="1651885" y="0"/>
                    </a:lnTo>
                    <a:cubicBezTo>
                      <a:pt x="1682485" y="0"/>
                      <a:pt x="1711832" y="12156"/>
                      <a:pt x="1733469" y="33793"/>
                    </a:cubicBezTo>
                    <a:cubicBezTo>
                      <a:pt x="1755107" y="55431"/>
                      <a:pt x="1767263" y="84778"/>
                      <a:pt x="1767263" y="115378"/>
                    </a:cubicBezTo>
                    <a:lnTo>
                      <a:pt x="1767263" y="507347"/>
                    </a:lnTo>
                    <a:cubicBezTo>
                      <a:pt x="1767263" y="571068"/>
                      <a:pt x="1715606" y="622725"/>
                      <a:pt x="1651885" y="622725"/>
                    </a:cubicBezTo>
                    <a:lnTo>
                      <a:pt x="115378" y="622725"/>
                    </a:lnTo>
                    <a:cubicBezTo>
                      <a:pt x="51656" y="622725"/>
                      <a:pt x="0" y="571068"/>
                      <a:pt x="0" y="507347"/>
                    </a:cubicBezTo>
                    <a:lnTo>
                      <a:pt x="0" y="115378"/>
                    </a:lnTo>
                    <a:cubicBezTo>
                      <a:pt x="0" y="51656"/>
                      <a:pt x="51656" y="0"/>
                      <a:pt x="115378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341700">
                      <a:alpha val="100000"/>
                    </a:srgbClr>
                  </a:gs>
                  <a:gs pos="100000">
                    <a:srgbClr val="6A401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47625"/>
                <a:ext cx="1767263" cy="67035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400"/>
                  </a:lnSpc>
                </a:pPr>
                <a:endParaRPr sz="1200"/>
              </a:p>
            </p:txBody>
          </p:sp>
        </p:grp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4DC83DA7-58C6-4AFE-9236-6D4AC680E43D}"/>
                </a:ext>
              </a:extLst>
            </p:cNvPr>
            <p:cNvSpPr/>
            <p:nvPr/>
          </p:nvSpPr>
          <p:spPr>
            <a:xfrm>
              <a:off x="653380" y="2105204"/>
              <a:ext cx="2876748" cy="1259117"/>
            </a:xfrm>
            <a:custGeom>
              <a:avLst/>
              <a:gdLst/>
              <a:ahLst/>
              <a:cxnLst/>
              <a:rect l="l" t="t" r="r" b="b"/>
              <a:pathLst>
                <a:path w="1767263" h="622725">
                  <a:moveTo>
                    <a:pt x="115378" y="0"/>
                  </a:moveTo>
                  <a:lnTo>
                    <a:pt x="1651885" y="0"/>
                  </a:lnTo>
                  <a:cubicBezTo>
                    <a:pt x="1682485" y="0"/>
                    <a:pt x="1711832" y="12156"/>
                    <a:pt x="1733469" y="33793"/>
                  </a:cubicBezTo>
                  <a:cubicBezTo>
                    <a:pt x="1755107" y="55431"/>
                    <a:pt x="1767263" y="84778"/>
                    <a:pt x="1767263" y="115378"/>
                  </a:cubicBezTo>
                  <a:lnTo>
                    <a:pt x="1767263" y="507347"/>
                  </a:lnTo>
                  <a:cubicBezTo>
                    <a:pt x="1767263" y="571068"/>
                    <a:pt x="1715606" y="622725"/>
                    <a:pt x="1651885" y="622725"/>
                  </a:cubicBezTo>
                  <a:lnTo>
                    <a:pt x="115378" y="622725"/>
                  </a:lnTo>
                  <a:cubicBezTo>
                    <a:pt x="51656" y="622725"/>
                    <a:pt x="0" y="571068"/>
                    <a:pt x="0" y="507347"/>
                  </a:cubicBezTo>
                  <a:lnTo>
                    <a:pt x="0" y="115378"/>
                  </a:lnTo>
                  <a:cubicBezTo>
                    <a:pt x="0" y="51656"/>
                    <a:pt x="51656" y="0"/>
                    <a:pt x="1153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B117308-9CCA-4B23-9F0E-3A061D86DD8A}"/>
              </a:ext>
            </a:extLst>
          </p:cNvPr>
          <p:cNvSpPr txBox="1"/>
          <p:nvPr/>
        </p:nvSpPr>
        <p:spPr>
          <a:xfrm>
            <a:off x="679761" y="2191144"/>
            <a:ext cx="3071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Montserrtat"/>
              </a:rPr>
              <a:t>Maximize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Montserrtat"/>
              </a:rPr>
              <a:t>CPU utilization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Montserrtat"/>
              </a:rPr>
              <a:t> and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Montserrtat"/>
              </a:rPr>
              <a:t>throughput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Montserrtat"/>
              </a:rPr>
              <a:t>.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9F579E8-5049-47C4-B2A0-B9BE10F19625}"/>
              </a:ext>
            </a:extLst>
          </p:cNvPr>
          <p:cNvGrpSpPr/>
          <p:nvPr/>
        </p:nvGrpSpPr>
        <p:grpSpPr>
          <a:xfrm>
            <a:off x="4718491" y="2470448"/>
            <a:ext cx="2677601" cy="2616863"/>
            <a:chOff x="4365266" y="1850666"/>
            <a:chExt cx="3132814" cy="3198412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DDB3A54-7D58-44E2-AF78-DD37D6C91D53}"/>
                </a:ext>
              </a:extLst>
            </p:cNvPr>
            <p:cNvSpPr/>
            <p:nvPr/>
          </p:nvSpPr>
          <p:spPr>
            <a:xfrm>
              <a:off x="4365266" y="1850666"/>
              <a:ext cx="3132814" cy="3198412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26E49BD-BC14-4525-A99F-A9E40DCF124E}"/>
                </a:ext>
              </a:extLst>
            </p:cNvPr>
            <p:cNvSpPr/>
            <p:nvPr/>
          </p:nvSpPr>
          <p:spPr>
            <a:xfrm>
              <a:off x="4494781" y="1978880"/>
              <a:ext cx="2870421" cy="29419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9850199-C161-4FB2-878A-97935F28FEB0}"/>
              </a:ext>
            </a:extLst>
          </p:cNvPr>
          <p:cNvSpPr txBox="1"/>
          <p:nvPr/>
        </p:nvSpPr>
        <p:spPr>
          <a:xfrm>
            <a:off x="4939845" y="3287622"/>
            <a:ext cx="26776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492709"/>
                </a:solidFill>
                <a:latin typeface="Poppins Bold"/>
                <a:ea typeface="Poppins Bold"/>
                <a:cs typeface="Poppins Bold"/>
                <a:sym typeface="Poppins Bold"/>
              </a:rPr>
              <a:t>Scheduling Objectives</a:t>
            </a:r>
            <a:endParaRPr lang="en-US" sz="2800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3123B75-A1F4-4FCB-820A-F8880E8CD476}"/>
              </a:ext>
            </a:extLst>
          </p:cNvPr>
          <p:cNvGrpSpPr/>
          <p:nvPr/>
        </p:nvGrpSpPr>
        <p:grpSpPr>
          <a:xfrm>
            <a:off x="1690004" y="4916323"/>
            <a:ext cx="3045379" cy="1091900"/>
            <a:chOff x="569066" y="2028843"/>
            <a:chExt cx="3045379" cy="1411840"/>
          </a:xfrm>
        </p:grpSpPr>
        <p:grpSp>
          <p:nvGrpSpPr>
            <p:cNvPr id="43" name="Group 24">
              <a:extLst>
                <a:ext uri="{FF2B5EF4-FFF2-40B4-BE49-F238E27FC236}">
                  <a16:creationId xmlns:a16="http://schemas.microsoft.com/office/drawing/2014/main" id="{94C4E04C-10D4-4B69-BB24-5C25501ECDC6}"/>
                </a:ext>
              </a:extLst>
            </p:cNvPr>
            <p:cNvGrpSpPr/>
            <p:nvPr/>
          </p:nvGrpSpPr>
          <p:grpSpPr>
            <a:xfrm>
              <a:off x="569066" y="2028843"/>
              <a:ext cx="3045379" cy="1411840"/>
              <a:chOff x="0" y="0"/>
              <a:chExt cx="1767263" cy="622725"/>
            </a:xfrm>
          </p:grpSpPr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30D596F0-EC54-418C-AB4B-9AE137173EE1}"/>
                  </a:ext>
                </a:extLst>
              </p:cNvPr>
              <p:cNvSpPr/>
              <p:nvPr/>
            </p:nvSpPr>
            <p:spPr>
              <a:xfrm>
                <a:off x="0" y="0"/>
                <a:ext cx="1767263" cy="622725"/>
              </a:xfrm>
              <a:custGeom>
                <a:avLst/>
                <a:gdLst/>
                <a:ahLst/>
                <a:cxnLst/>
                <a:rect l="l" t="t" r="r" b="b"/>
                <a:pathLst>
                  <a:path w="1767263" h="622725">
                    <a:moveTo>
                      <a:pt x="115378" y="0"/>
                    </a:moveTo>
                    <a:lnTo>
                      <a:pt x="1651885" y="0"/>
                    </a:lnTo>
                    <a:cubicBezTo>
                      <a:pt x="1682485" y="0"/>
                      <a:pt x="1711832" y="12156"/>
                      <a:pt x="1733469" y="33793"/>
                    </a:cubicBezTo>
                    <a:cubicBezTo>
                      <a:pt x="1755107" y="55431"/>
                      <a:pt x="1767263" y="84778"/>
                      <a:pt x="1767263" y="115378"/>
                    </a:cubicBezTo>
                    <a:lnTo>
                      <a:pt x="1767263" y="507347"/>
                    </a:lnTo>
                    <a:cubicBezTo>
                      <a:pt x="1767263" y="571068"/>
                      <a:pt x="1715606" y="622725"/>
                      <a:pt x="1651885" y="622725"/>
                    </a:cubicBezTo>
                    <a:lnTo>
                      <a:pt x="115378" y="622725"/>
                    </a:lnTo>
                    <a:cubicBezTo>
                      <a:pt x="51656" y="622725"/>
                      <a:pt x="0" y="571068"/>
                      <a:pt x="0" y="507347"/>
                    </a:cubicBezTo>
                    <a:lnTo>
                      <a:pt x="0" y="115378"/>
                    </a:lnTo>
                    <a:cubicBezTo>
                      <a:pt x="0" y="51656"/>
                      <a:pt x="51656" y="0"/>
                      <a:pt x="115378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341700">
                      <a:alpha val="100000"/>
                    </a:srgbClr>
                  </a:gs>
                  <a:gs pos="100000">
                    <a:srgbClr val="6A401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46" name="TextBox 26">
                <a:extLst>
                  <a:ext uri="{FF2B5EF4-FFF2-40B4-BE49-F238E27FC236}">
                    <a16:creationId xmlns:a16="http://schemas.microsoft.com/office/drawing/2014/main" id="{E42E615C-9B6A-45EC-8EE6-D5EB149F48A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767263" cy="67035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400"/>
                  </a:lnSpc>
                </a:pPr>
                <a:endParaRPr sz="1200"/>
              </a:p>
            </p:txBody>
          </p:sp>
        </p:grpSp>
        <p:sp>
          <p:nvSpPr>
            <p:cNvPr id="44" name="Freeform 25">
              <a:extLst>
                <a:ext uri="{FF2B5EF4-FFF2-40B4-BE49-F238E27FC236}">
                  <a16:creationId xmlns:a16="http://schemas.microsoft.com/office/drawing/2014/main" id="{809396C1-A5E6-4B5E-9750-6600DDDE4275}"/>
                </a:ext>
              </a:extLst>
            </p:cNvPr>
            <p:cNvSpPr/>
            <p:nvPr/>
          </p:nvSpPr>
          <p:spPr>
            <a:xfrm>
              <a:off x="653380" y="2105204"/>
              <a:ext cx="2876748" cy="1259117"/>
            </a:xfrm>
            <a:custGeom>
              <a:avLst/>
              <a:gdLst/>
              <a:ahLst/>
              <a:cxnLst/>
              <a:rect l="l" t="t" r="r" b="b"/>
              <a:pathLst>
                <a:path w="1767263" h="622725">
                  <a:moveTo>
                    <a:pt x="115378" y="0"/>
                  </a:moveTo>
                  <a:lnTo>
                    <a:pt x="1651885" y="0"/>
                  </a:lnTo>
                  <a:cubicBezTo>
                    <a:pt x="1682485" y="0"/>
                    <a:pt x="1711832" y="12156"/>
                    <a:pt x="1733469" y="33793"/>
                  </a:cubicBezTo>
                  <a:cubicBezTo>
                    <a:pt x="1755107" y="55431"/>
                    <a:pt x="1767263" y="84778"/>
                    <a:pt x="1767263" y="115378"/>
                  </a:cubicBezTo>
                  <a:lnTo>
                    <a:pt x="1767263" y="507347"/>
                  </a:lnTo>
                  <a:cubicBezTo>
                    <a:pt x="1767263" y="571068"/>
                    <a:pt x="1715606" y="622725"/>
                    <a:pt x="1651885" y="622725"/>
                  </a:cubicBezTo>
                  <a:lnTo>
                    <a:pt x="115378" y="622725"/>
                  </a:lnTo>
                  <a:cubicBezTo>
                    <a:pt x="51656" y="622725"/>
                    <a:pt x="0" y="571068"/>
                    <a:pt x="0" y="507347"/>
                  </a:cubicBezTo>
                  <a:lnTo>
                    <a:pt x="0" y="115378"/>
                  </a:lnTo>
                  <a:cubicBezTo>
                    <a:pt x="0" y="51656"/>
                    <a:pt x="51656" y="0"/>
                    <a:pt x="1153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D2012B97-6847-466B-B79A-4B992CF80F17}"/>
              </a:ext>
            </a:extLst>
          </p:cNvPr>
          <p:cNvSpPr txBox="1"/>
          <p:nvPr/>
        </p:nvSpPr>
        <p:spPr>
          <a:xfrm>
            <a:off x="1645685" y="5138309"/>
            <a:ext cx="3071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Ensure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fairness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 so that no process is starved.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Montserrtat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5643CE2-A7AF-45E7-A17A-8DCBB50FD369}"/>
              </a:ext>
            </a:extLst>
          </p:cNvPr>
          <p:cNvGrpSpPr/>
          <p:nvPr/>
        </p:nvGrpSpPr>
        <p:grpSpPr>
          <a:xfrm>
            <a:off x="7867073" y="1383788"/>
            <a:ext cx="3045379" cy="1091900"/>
            <a:chOff x="569066" y="2028843"/>
            <a:chExt cx="3045379" cy="1411840"/>
          </a:xfrm>
        </p:grpSpPr>
        <p:grpSp>
          <p:nvGrpSpPr>
            <p:cNvPr id="49" name="Group 24">
              <a:extLst>
                <a:ext uri="{FF2B5EF4-FFF2-40B4-BE49-F238E27FC236}">
                  <a16:creationId xmlns:a16="http://schemas.microsoft.com/office/drawing/2014/main" id="{B069D998-80E7-4EA7-8BC0-B3F08F66ED63}"/>
                </a:ext>
              </a:extLst>
            </p:cNvPr>
            <p:cNvGrpSpPr/>
            <p:nvPr/>
          </p:nvGrpSpPr>
          <p:grpSpPr>
            <a:xfrm>
              <a:off x="569066" y="2028843"/>
              <a:ext cx="3045379" cy="1411840"/>
              <a:chOff x="0" y="0"/>
              <a:chExt cx="1767263" cy="622725"/>
            </a:xfrm>
          </p:grpSpPr>
          <p:sp>
            <p:nvSpPr>
              <p:cNvPr id="51" name="Freeform 25">
                <a:extLst>
                  <a:ext uri="{FF2B5EF4-FFF2-40B4-BE49-F238E27FC236}">
                    <a16:creationId xmlns:a16="http://schemas.microsoft.com/office/drawing/2014/main" id="{D747E2FE-8856-4AA7-B7C6-25632ED23E22}"/>
                  </a:ext>
                </a:extLst>
              </p:cNvPr>
              <p:cNvSpPr/>
              <p:nvPr/>
            </p:nvSpPr>
            <p:spPr>
              <a:xfrm>
                <a:off x="0" y="0"/>
                <a:ext cx="1767263" cy="622725"/>
              </a:xfrm>
              <a:custGeom>
                <a:avLst/>
                <a:gdLst/>
                <a:ahLst/>
                <a:cxnLst/>
                <a:rect l="l" t="t" r="r" b="b"/>
                <a:pathLst>
                  <a:path w="1767263" h="622725">
                    <a:moveTo>
                      <a:pt x="115378" y="0"/>
                    </a:moveTo>
                    <a:lnTo>
                      <a:pt x="1651885" y="0"/>
                    </a:lnTo>
                    <a:cubicBezTo>
                      <a:pt x="1682485" y="0"/>
                      <a:pt x="1711832" y="12156"/>
                      <a:pt x="1733469" y="33793"/>
                    </a:cubicBezTo>
                    <a:cubicBezTo>
                      <a:pt x="1755107" y="55431"/>
                      <a:pt x="1767263" y="84778"/>
                      <a:pt x="1767263" y="115378"/>
                    </a:cubicBezTo>
                    <a:lnTo>
                      <a:pt x="1767263" y="507347"/>
                    </a:lnTo>
                    <a:cubicBezTo>
                      <a:pt x="1767263" y="571068"/>
                      <a:pt x="1715606" y="622725"/>
                      <a:pt x="1651885" y="622725"/>
                    </a:cubicBezTo>
                    <a:lnTo>
                      <a:pt x="115378" y="622725"/>
                    </a:lnTo>
                    <a:cubicBezTo>
                      <a:pt x="51656" y="622725"/>
                      <a:pt x="0" y="571068"/>
                      <a:pt x="0" y="507347"/>
                    </a:cubicBezTo>
                    <a:lnTo>
                      <a:pt x="0" y="115378"/>
                    </a:lnTo>
                    <a:cubicBezTo>
                      <a:pt x="0" y="51656"/>
                      <a:pt x="51656" y="0"/>
                      <a:pt x="115378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341700">
                      <a:alpha val="100000"/>
                    </a:srgbClr>
                  </a:gs>
                  <a:gs pos="100000">
                    <a:srgbClr val="6A401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52" name="TextBox 26">
                <a:extLst>
                  <a:ext uri="{FF2B5EF4-FFF2-40B4-BE49-F238E27FC236}">
                    <a16:creationId xmlns:a16="http://schemas.microsoft.com/office/drawing/2014/main" id="{AC749E97-7D9B-4A95-90F0-7B6A85DF422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767263" cy="67035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400"/>
                  </a:lnSpc>
                </a:pPr>
                <a:endParaRPr sz="1200"/>
              </a:p>
            </p:txBody>
          </p:sp>
        </p:grp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A57258FA-3145-4630-8F42-8165F49EC03C}"/>
                </a:ext>
              </a:extLst>
            </p:cNvPr>
            <p:cNvSpPr/>
            <p:nvPr/>
          </p:nvSpPr>
          <p:spPr>
            <a:xfrm>
              <a:off x="653380" y="2105204"/>
              <a:ext cx="2876748" cy="1259117"/>
            </a:xfrm>
            <a:custGeom>
              <a:avLst/>
              <a:gdLst/>
              <a:ahLst/>
              <a:cxnLst/>
              <a:rect l="l" t="t" r="r" b="b"/>
              <a:pathLst>
                <a:path w="1767263" h="622725">
                  <a:moveTo>
                    <a:pt x="115378" y="0"/>
                  </a:moveTo>
                  <a:lnTo>
                    <a:pt x="1651885" y="0"/>
                  </a:lnTo>
                  <a:cubicBezTo>
                    <a:pt x="1682485" y="0"/>
                    <a:pt x="1711832" y="12156"/>
                    <a:pt x="1733469" y="33793"/>
                  </a:cubicBezTo>
                  <a:cubicBezTo>
                    <a:pt x="1755107" y="55431"/>
                    <a:pt x="1767263" y="84778"/>
                    <a:pt x="1767263" y="115378"/>
                  </a:cubicBezTo>
                  <a:lnTo>
                    <a:pt x="1767263" y="507347"/>
                  </a:lnTo>
                  <a:cubicBezTo>
                    <a:pt x="1767263" y="571068"/>
                    <a:pt x="1715606" y="622725"/>
                    <a:pt x="1651885" y="622725"/>
                  </a:cubicBezTo>
                  <a:lnTo>
                    <a:pt x="115378" y="622725"/>
                  </a:lnTo>
                  <a:cubicBezTo>
                    <a:pt x="51656" y="622725"/>
                    <a:pt x="0" y="571068"/>
                    <a:pt x="0" y="507347"/>
                  </a:cubicBezTo>
                  <a:lnTo>
                    <a:pt x="0" y="115378"/>
                  </a:lnTo>
                  <a:cubicBezTo>
                    <a:pt x="0" y="51656"/>
                    <a:pt x="51656" y="0"/>
                    <a:pt x="1153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BC98CAB-3F42-4F30-9252-082C578CE361}"/>
              </a:ext>
            </a:extLst>
          </p:cNvPr>
          <p:cNvSpPr txBox="1"/>
          <p:nvPr/>
        </p:nvSpPr>
        <p:spPr>
          <a:xfrm>
            <a:off x="7831843" y="1437251"/>
            <a:ext cx="30717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Minimize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waiting time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turnaround time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, and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response time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.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Montserrtat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769D5D6-2CD4-43CD-BF24-0D25F777A811}"/>
              </a:ext>
            </a:extLst>
          </p:cNvPr>
          <p:cNvGrpSpPr/>
          <p:nvPr/>
        </p:nvGrpSpPr>
        <p:grpSpPr>
          <a:xfrm>
            <a:off x="7950270" y="4704118"/>
            <a:ext cx="3045379" cy="1091900"/>
            <a:chOff x="569066" y="2028843"/>
            <a:chExt cx="3045379" cy="1411840"/>
          </a:xfrm>
        </p:grpSpPr>
        <p:grpSp>
          <p:nvGrpSpPr>
            <p:cNvPr id="55" name="Group 24">
              <a:extLst>
                <a:ext uri="{FF2B5EF4-FFF2-40B4-BE49-F238E27FC236}">
                  <a16:creationId xmlns:a16="http://schemas.microsoft.com/office/drawing/2014/main" id="{A56C65CF-1388-4467-BCD9-577078A335DA}"/>
                </a:ext>
              </a:extLst>
            </p:cNvPr>
            <p:cNvGrpSpPr/>
            <p:nvPr/>
          </p:nvGrpSpPr>
          <p:grpSpPr>
            <a:xfrm>
              <a:off x="569066" y="2028843"/>
              <a:ext cx="3045379" cy="1411840"/>
              <a:chOff x="0" y="0"/>
              <a:chExt cx="1767263" cy="622725"/>
            </a:xfrm>
          </p:grpSpPr>
          <p:sp>
            <p:nvSpPr>
              <p:cNvPr id="57" name="Freeform 25">
                <a:extLst>
                  <a:ext uri="{FF2B5EF4-FFF2-40B4-BE49-F238E27FC236}">
                    <a16:creationId xmlns:a16="http://schemas.microsoft.com/office/drawing/2014/main" id="{2D70C02C-553C-4481-B28E-8773E3B37913}"/>
                  </a:ext>
                </a:extLst>
              </p:cNvPr>
              <p:cNvSpPr/>
              <p:nvPr/>
            </p:nvSpPr>
            <p:spPr>
              <a:xfrm>
                <a:off x="0" y="0"/>
                <a:ext cx="1767263" cy="622725"/>
              </a:xfrm>
              <a:custGeom>
                <a:avLst/>
                <a:gdLst/>
                <a:ahLst/>
                <a:cxnLst/>
                <a:rect l="l" t="t" r="r" b="b"/>
                <a:pathLst>
                  <a:path w="1767263" h="622725">
                    <a:moveTo>
                      <a:pt x="115378" y="0"/>
                    </a:moveTo>
                    <a:lnTo>
                      <a:pt x="1651885" y="0"/>
                    </a:lnTo>
                    <a:cubicBezTo>
                      <a:pt x="1682485" y="0"/>
                      <a:pt x="1711832" y="12156"/>
                      <a:pt x="1733469" y="33793"/>
                    </a:cubicBezTo>
                    <a:cubicBezTo>
                      <a:pt x="1755107" y="55431"/>
                      <a:pt x="1767263" y="84778"/>
                      <a:pt x="1767263" y="115378"/>
                    </a:cubicBezTo>
                    <a:lnTo>
                      <a:pt x="1767263" y="507347"/>
                    </a:lnTo>
                    <a:cubicBezTo>
                      <a:pt x="1767263" y="571068"/>
                      <a:pt x="1715606" y="622725"/>
                      <a:pt x="1651885" y="622725"/>
                    </a:cubicBezTo>
                    <a:lnTo>
                      <a:pt x="115378" y="622725"/>
                    </a:lnTo>
                    <a:cubicBezTo>
                      <a:pt x="51656" y="622725"/>
                      <a:pt x="0" y="571068"/>
                      <a:pt x="0" y="507347"/>
                    </a:cubicBezTo>
                    <a:lnTo>
                      <a:pt x="0" y="115378"/>
                    </a:lnTo>
                    <a:cubicBezTo>
                      <a:pt x="0" y="51656"/>
                      <a:pt x="51656" y="0"/>
                      <a:pt x="115378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341700">
                      <a:alpha val="100000"/>
                    </a:srgbClr>
                  </a:gs>
                  <a:gs pos="100000">
                    <a:srgbClr val="6A4018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</p:sp>
          <p:sp>
            <p:nvSpPr>
              <p:cNvPr id="58" name="TextBox 26">
                <a:extLst>
                  <a:ext uri="{FF2B5EF4-FFF2-40B4-BE49-F238E27FC236}">
                    <a16:creationId xmlns:a16="http://schemas.microsoft.com/office/drawing/2014/main" id="{89C32927-3F06-4F4D-8CB3-D167F185CA4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767263" cy="67035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400"/>
                  </a:lnSpc>
                </a:pPr>
                <a:endParaRPr sz="1200"/>
              </a:p>
            </p:txBody>
          </p:sp>
        </p:grpSp>
        <p:sp>
          <p:nvSpPr>
            <p:cNvPr id="56" name="Freeform 25">
              <a:extLst>
                <a:ext uri="{FF2B5EF4-FFF2-40B4-BE49-F238E27FC236}">
                  <a16:creationId xmlns:a16="http://schemas.microsoft.com/office/drawing/2014/main" id="{E6E8E023-F1E7-4AD4-A5A2-09C095A92C10}"/>
                </a:ext>
              </a:extLst>
            </p:cNvPr>
            <p:cNvSpPr/>
            <p:nvPr/>
          </p:nvSpPr>
          <p:spPr>
            <a:xfrm>
              <a:off x="653380" y="2105204"/>
              <a:ext cx="2876748" cy="1259117"/>
            </a:xfrm>
            <a:custGeom>
              <a:avLst/>
              <a:gdLst/>
              <a:ahLst/>
              <a:cxnLst/>
              <a:rect l="l" t="t" r="r" b="b"/>
              <a:pathLst>
                <a:path w="1767263" h="622725">
                  <a:moveTo>
                    <a:pt x="115378" y="0"/>
                  </a:moveTo>
                  <a:lnTo>
                    <a:pt x="1651885" y="0"/>
                  </a:lnTo>
                  <a:cubicBezTo>
                    <a:pt x="1682485" y="0"/>
                    <a:pt x="1711832" y="12156"/>
                    <a:pt x="1733469" y="33793"/>
                  </a:cubicBezTo>
                  <a:cubicBezTo>
                    <a:pt x="1755107" y="55431"/>
                    <a:pt x="1767263" y="84778"/>
                    <a:pt x="1767263" y="115378"/>
                  </a:cubicBezTo>
                  <a:lnTo>
                    <a:pt x="1767263" y="507347"/>
                  </a:lnTo>
                  <a:cubicBezTo>
                    <a:pt x="1767263" y="571068"/>
                    <a:pt x="1715606" y="622725"/>
                    <a:pt x="1651885" y="622725"/>
                  </a:cubicBezTo>
                  <a:lnTo>
                    <a:pt x="115378" y="622725"/>
                  </a:lnTo>
                  <a:cubicBezTo>
                    <a:pt x="51656" y="622725"/>
                    <a:pt x="0" y="571068"/>
                    <a:pt x="0" y="507347"/>
                  </a:cubicBezTo>
                  <a:lnTo>
                    <a:pt x="0" y="115378"/>
                  </a:lnTo>
                  <a:cubicBezTo>
                    <a:pt x="0" y="51656"/>
                    <a:pt x="51656" y="0"/>
                    <a:pt x="1153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0F583CEA-B863-45E2-B790-D3E65289897A}"/>
              </a:ext>
            </a:extLst>
          </p:cNvPr>
          <p:cNvSpPr txBox="1"/>
          <p:nvPr/>
        </p:nvSpPr>
        <p:spPr>
          <a:xfrm>
            <a:off x="7967551" y="4750826"/>
            <a:ext cx="30717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Provide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predictable performance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 and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system responsiveness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.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Montserrtat"/>
            </a:endParaRPr>
          </a:p>
        </p:txBody>
      </p:sp>
      <p:sp>
        <p:nvSpPr>
          <p:cNvPr id="60" name="Arrow: Bent 59">
            <a:extLst>
              <a:ext uri="{FF2B5EF4-FFF2-40B4-BE49-F238E27FC236}">
                <a16:creationId xmlns:a16="http://schemas.microsoft.com/office/drawing/2014/main" id="{E216F7C3-34B7-4D72-86B0-094842C7DE16}"/>
              </a:ext>
            </a:extLst>
          </p:cNvPr>
          <p:cNvSpPr/>
          <p:nvPr/>
        </p:nvSpPr>
        <p:spPr>
          <a:xfrm>
            <a:off x="6286932" y="1891838"/>
            <a:ext cx="1495823" cy="416590"/>
          </a:xfrm>
          <a:prstGeom prst="bentArrow">
            <a:avLst/>
          </a:prstGeom>
          <a:solidFill>
            <a:srgbClr val="FFC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Arrow: Bent-Up 62">
            <a:extLst>
              <a:ext uri="{FF2B5EF4-FFF2-40B4-BE49-F238E27FC236}">
                <a16:creationId xmlns:a16="http://schemas.microsoft.com/office/drawing/2014/main" id="{C81CD9CC-9453-4F6B-BEFE-B17302906FF3}"/>
              </a:ext>
            </a:extLst>
          </p:cNvPr>
          <p:cNvSpPr/>
          <p:nvPr/>
        </p:nvSpPr>
        <p:spPr>
          <a:xfrm rot="16200000">
            <a:off x="4211554" y="2141213"/>
            <a:ext cx="416589" cy="1039992"/>
          </a:xfrm>
          <a:prstGeom prst="bentUpArrow">
            <a:avLst/>
          </a:prstGeom>
          <a:solidFill>
            <a:srgbClr val="FFC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row: Bent 64">
            <a:extLst>
              <a:ext uri="{FF2B5EF4-FFF2-40B4-BE49-F238E27FC236}">
                <a16:creationId xmlns:a16="http://schemas.microsoft.com/office/drawing/2014/main" id="{9E095337-AF91-4C9A-A4F5-CC1E2F81401C}"/>
              </a:ext>
            </a:extLst>
          </p:cNvPr>
          <p:cNvSpPr/>
          <p:nvPr/>
        </p:nvSpPr>
        <p:spPr>
          <a:xfrm rot="5400000">
            <a:off x="7918975" y="3784750"/>
            <a:ext cx="336219" cy="1309235"/>
          </a:xfrm>
          <a:prstGeom prst="bentArrow">
            <a:avLst/>
          </a:prstGeom>
          <a:solidFill>
            <a:srgbClr val="FFC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Arrow: Bent 67">
            <a:extLst>
              <a:ext uri="{FF2B5EF4-FFF2-40B4-BE49-F238E27FC236}">
                <a16:creationId xmlns:a16="http://schemas.microsoft.com/office/drawing/2014/main" id="{B80DFEC1-29A2-4976-9501-6EDA8D0442D8}"/>
              </a:ext>
            </a:extLst>
          </p:cNvPr>
          <p:cNvSpPr/>
          <p:nvPr/>
        </p:nvSpPr>
        <p:spPr>
          <a:xfrm rot="10800000">
            <a:off x="4811209" y="5208314"/>
            <a:ext cx="1284791" cy="416590"/>
          </a:xfrm>
          <a:prstGeom prst="bentArrow">
            <a:avLst/>
          </a:prstGeom>
          <a:solidFill>
            <a:srgbClr val="FFC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75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75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25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75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75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9" grpId="0"/>
      <p:bldP spid="60" grpId="0" animBg="1"/>
      <p:bldP spid="63" grpId="0" animBg="1"/>
      <p:bldP spid="65" grpId="0" animBg="1"/>
      <p:bldP spid="6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379490" y="1545097"/>
            <a:ext cx="1730595" cy="2031206"/>
            <a:chOff x="0" y="0"/>
            <a:chExt cx="698500" cy="819832"/>
          </a:xfrm>
        </p:grpSpPr>
        <p:sp>
          <p:nvSpPr>
            <p:cNvPr id="4" name="Freeform 4"/>
            <p:cNvSpPr/>
            <p:nvPr/>
          </p:nvSpPr>
          <p:spPr>
            <a:xfrm rot="-5400000">
              <a:off x="-47378" y="60666"/>
              <a:ext cx="793256" cy="698500"/>
            </a:xfrm>
            <a:custGeom>
              <a:avLst/>
              <a:gdLst/>
              <a:ahLst/>
              <a:cxnLst/>
              <a:rect l="l" t="t" r="r" b="b"/>
              <a:pathLst>
                <a:path w="793256" h="698500">
                  <a:moveTo>
                    <a:pt x="771744" y="409063"/>
                  </a:moveTo>
                  <a:lnTo>
                    <a:pt x="638145" y="638687"/>
                  </a:lnTo>
                  <a:cubicBezTo>
                    <a:pt x="616599" y="675719"/>
                    <a:pt x="576987" y="698500"/>
                    <a:pt x="534144" y="698500"/>
                  </a:cubicBezTo>
                  <a:lnTo>
                    <a:pt x="259112" y="698500"/>
                  </a:lnTo>
                  <a:cubicBezTo>
                    <a:pt x="216269" y="698500"/>
                    <a:pt x="176657" y="675719"/>
                    <a:pt x="155111" y="638687"/>
                  </a:cubicBezTo>
                  <a:lnTo>
                    <a:pt x="21512" y="409063"/>
                  </a:lnTo>
                  <a:cubicBezTo>
                    <a:pt x="0" y="372089"/>
                    <a:pt x="0" y="326411"/>
                    <a:pt x="21512" y="289437"/>
                  </a:cubicBezTo>
                  <a:lnTo>
                    <a:pt x="155111" y="59813"/>
                  </a:lnTo>
                  <a:cubicBezTo>
                    <a:pt x="176657" y="22782"/>
                    <a:pt x="216269" y="0"/>
                    <a:pt x="259112" y="0"/>
                  </a:cubicBezTo>
                  <a:lnTo>
                    <a:pt x="534144" y="0"/>
                  </a:lnTo>
                  <a:cubicBezTo>
                    <a:pt x="576987" y="0"/>
                    <a:pt x="616599" y="22782"/>
                    <a:pt x="638145" y="59813"/>
                  </a:cubicBezTo>
                  <a:lnTo>
                    <a:pt x="771744" y="289437"/>
                  </a:lnTo>
                  <a:cubicBezTo>
                    <a:pt x="793256" y="326411"/>
                    <a:pt x="793256" y="372089"/>
                    <a:pt x="771744" y="409063"/>
                  </a:cubicBezTo>
                  <a:close/>
                </a:path>
              </a:pathLst>
            </a:custGeom>
            <a:blipFill>
              <a:blip r:embed="rId2"/>
              <a:stretch>
                <a:fillRect t="-901" b="-901"/>
              </a:stretch>
            </a:blipFill>
            <a:ln w="142875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id="2" name="TextBox 2"/>
          <p:cNvSpPr txBox="1"/>
          <p:nvPr/>
        </p:nvSpPr>
        <p:spPr>
          <a:xfrm>
            <a:off x="1430551" y="460780"/>
            <a:ext cx="9078208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8"/>
              </a:lnSpc>
            </a:pPr>
            <a:r>
              <a:rPr lang="en-US" sz="5600" b="1" spc="-140">
                <a:solidFill>
                  <a:srgbClr val="112D4E"/>
                </a:solidFill>
                <a:latin typeface="Barlow Bold"/>
                <a:ea typeface="Barlow Bold"/>
                <a:cs typeface="Barlow Bold"/>
                <a:sym typeface="Barlow Bold"/>
              </a:rPr>
              <a:t>Types of Schedulers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282758" y="3657997"/>
            <a:ext cx="1850325" cy="434484"/>
            <a:chOff x="0" y="0"/>
            <a:chExt cx="812800" cy="1908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190858"/>
            </a:xfrm>
            <a:custGeom>
              <a:avLst/>
              <a:gdLst/>
              <a:ahLst/>
              <a:cxnLst/>
              <a:rect l="l" t="t" r="r" b="b"/>
              <a:pathLst>
                <a:path w="812800" h="190858">
                  <a:moveTo>
                    <a:pt x="95429" y="0"/>
                  </a:moveTo>
                  <a:lnTo>
                    <a:pt x="717371" y="0"/>
                  </a:lnTo>
                  <a:cubicBezTo>
                    <a:pt x="770075" y="0"/>
                    <a:pt x="812800" y="42725"/>
                    <a:pt x="812800" y="95429"/>
                  </a:cubicBezTo>
                  <a:lnTo>
                    <a:pt x="812800" y="95429"/>
                  </a:lnTo>
                  <a:cubicBezTo>
                    <a:pt x="812800" y="148133"/>
                    <a:pt x="770075" y="190858"/>
                    <a:pt x="717371" y="190858"/>
                  </a:cubicBezTo>
                  <a:lnTo>
                    <a:pt x="95429" y="190858"/>
                  </a:lnTo>
                  <a:cubicBezTo>
                    <a:pt x="42725" y="190858"/>
                    <a:pt x="0" y="148133"/>
                    <a:pt x="0" y="95429"/>
                  </a:cubicBezTo>
                  <a:lnTo>
                    <a:pt x="0" y="95429"/>
                  </a:lnTo>
                  <a:cubicBezTo>
                    <a:pt x="0" y="42725"/>
                    <a:pt x="42725" y="0"/>
                    <a:pt x="9542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B613">
                    <a:alpha val="100000"/>
                  </a:srgbClr>
                </a:gs>
                <a:gs pos="100000">
                  <a:srgbClr val="FFE42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812800" cy="21943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71604" y="3736593"/>
            <a:ext cx="1426442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2000" b="1" dirty="0">
                <a:solidFill>
                  <a:srgbClr val="112D4E"/>
                </a:solidFill>
                <a:latin typeface="Barlow Bold"/>
                <a:ea typeface="Barlow Bold"/>
                <a:cs typeface="Barlow Bold"/>
                <a:sym typeface="Barlow Bold"/>
              </a:rPr>
              <a:t>Short-Term</a:t>
            </a:r>
          </a:p>
        </p:txBody>
      </p:sp>
      <p:sp>
        <p:nvSpPr>
          <p:cNvPr id="12" name="Freeform 12"/>
          <p:cNvSpPr/>
          <p:nvPr/>
        </p:nvSpPr>
        <p:spPr>
          <a:xfrm rot="-5400000">
            <a:off x="8501657" y="1788047"/>
            <a:ext cx="2098077" cy="1906627"/>
          </a:xfrm>
          <a:custGeom>
            <a:avLst/>
            <a:gdLst/>
            <a:ahLst/>
            <a:cxnLst/>
            <a:rect l="l" t="t" r="r" b="b"/>
            <a:pathLst>
              <a:path w="3147115" h="2859941">
                <a:moveTo>
                  <a:pt x="0" y="0"/>
                </a:moveTo>
                <a:lnTo>
                  <a:pt x="3147115" y="0"/>
                </a:lnTo>
                <a:lnTo>
                  <a:pt x="3147115" y="2859941"/>
                </a:lnTo>
                <a:lnTo>
                  <a:pt x="0" y="2859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8631623" y="1771050"/>
            <a:ext cx="1730595" cy="2031206"/>
            <a:chOff x="0" y="0"/>
            <a:chExt cx="698500" cy="819832"/>
          </a:xfrm>
        </p:grpSpPr>
        <p:sp>
          <p:nvSpPr>
            <p:cNvPr id="14" name="Freeform 14"/>
            <p:cNvSpPr/>
            <p:nvPr/>
          </p:nvSpPr>
          <p:spPr>
            <a:xfrm>
              <a:off x="0" y="13288"/>
              <a:ext cx="698500" cy="793256"/>
            </a:xfrm>
            <a:custGeom>
              <a:avLst/>
              <a:gdLst/>
              <a:ahLst/>
              <a:cxnLst/>
              <a:rect l="l" t="t" r="r" b="b"/>
              <a:pathLst>
                <a:path w="698500" h="793256">
                  <a:moveTo>
                    <a:pt x="409063" y="21512"/>
                  </a:moveTo>
                  <a:lnTo>
                    <a:pt x="638687" y="155112"/>
                  </a:lnTo>
                  <a:cubicBezTo>
                    <a:pt x="675718" y="176657"/>
                    <a:pt x="698500" y="216269"/>
                    <a:pt x="698500" y="259112"/>
                  </a:cubicBezTo>
                  <a:lnTo>
                    <a:pt x="698500" y="534144"/>
                  </a:lnTo>
                  <a:cubicBezTo>
                    <a:pt x="698500" y="576987"/>
                    <a:pt x="675718" y="616599"/>
                    <a:pt x="638687" y="638145"/>
                  </a:cubicBezTo>
                  <a:lnTo>
                    <a:pt x="409063" y="771744"/>
                  </a:lnTo>
                  <a:cubicBezTo>
                    <a:pt x="372089" y="793256"/>
                    <a:pt x="326411" y="793256"/>
                    <a:pt x="289437" y="771744"/>
                  </a:cubicBezTo>
                  <a:lnTo>
                    <a:pt x="59813" y="638145"/>
                  </a:lnTo>
                  <a:cubicBezTo>
                    <a:pt x="22782" y="616599"/>
                    <a:pt x="0" y="576987"/>
                    <a:pt x="0" y="534144"/>
                  </a:cubicBezTo>
                  <a:lnTo>
                    <a:pt x="0" y="259112"/>
                  </a:lnTo>
                  <a:cubicBezTo>
                    <a:pt x="0" y="216269"/>
                    <a:pt x="22782" y="176657"/>
                    <a:pt x="59813" y="155112"/>
                  </a:cubicBezTo>
                  <a:lnTo>
                    <a:pt x="289437" y="21512"/>
                  </a:lnTo>
                  <a:cubicBezTo>
                    <a:pt x="326411" y="0"/>
                    <a:pt x="372089" y="0"/>
                    <a:pt x="409063" y="21512"/>
                  </a:cubicBezTo>
                  <a:close/>
                </a:path>
              </a:pathLst>
            </a:custGeom>
            <a:solidFill>
              <a:srgbClr val="F2F2F2"/>
            </a:solidFill>
            <a:ln w="1270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id="15" name="Group 15"/>
          <p:cNvGrpSpPr/>
          <p:nvPr/>
        </p:nvGrpSpPr>
        <p:grpSpPr>
          <a:xfrm>
            <a:off x="8775735" y="1947455"/>
            <a:ext cx="1442372" cy="1678397"/>
            <a:chOff x="0" y="0"/>
            <a:chExt cx="6985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15944"/>
              <a:ext cx="698500" cy="780913"/>
            </a:xfrm>
            <a:custGeom>
              <a:avLst/>
              <a:gdLst/>
              <a:ahLst/>
              <a:cxnLst/>
              <a:rect l="l" t="t" r="r" b="b"/>
              <a:pathLst>
                <a:path w="698500" h="780913">
                  <a:moveTo>
                    <a:pt x="421015" y="25810"/>
                  </a:moveTo>
                  <a:lnTo>
                    <a:pt x="626735" y="145502"/>
                  </a:lnTo>
                  <a:cubicBezTo>
                    <a:pt x="671166" y="171353"/>
                    <a:pt x="698500" y="218880"/>
                    <a:pt x="698500" y="270284"/>
                  </a:cubicBezTo>
                  <a:lnTo>
                    <a:pt x="698500" y="510628"/>
                  </a:lnTo>
                  <a:cubicBezTo>
                    <a:pt x="698500" y="562032"/>
                    <a:pt x="671166" y="609559"/>
                    <a:pt x="626735" y="635410"/>
                  </a:cubicBezTo>
                  <a:lnTo>
                    <a:pt x="421015" y="755102"/>
                  </a:lnTo>
                  <a:cubicBezTo>
                    <a:pt x="376653" y="780912"/>
                    <a:pt x="321847" y="780912"/>
                    <a:pt x="277485" y="755102"/>
                  </a:cubicBezTo>
                  <a:lnTo>
                    <a:pt x="71765" y="635410"/>
                  </a:lnTo>
                  <a:cubicBezTo>
                    <a:pt x="27334" y="609559"/>
                    <a:pt x="0" y="562032"/>
                    <a:pt x="0" y="510628"/>
                  </a:cubicBezTo>
                  <a:lnTo>
                    <a:pt x="0" y="270284"/>
                  </a:lnTo>
                  <a:cubicBezTo>
                    <a:pt x="0" y="218880"/>
                    <a:pt x="27334" y="171353"/>
                    <a:pt x="71765" y="145502"/>
                  </a:cubicBezTo>
                  <a:lnTo>
                    <a:pt x="277485" y="25810"/>
                  </a:lnTo>
                  <a:cubicBezTo>
                    <a:pt x="321847" y="0"/>
                    <a:pt x="376653" y="0"/>
                    <a:pt x="421015" y="25810"/>
                  </a:cubicBezTo>
                  <a:close/>
                </a:path>
              </a:pathLst>
            </a:custGeom>
            <a:gradFill rotWithShape="1">
              <a:gsLst>
                <a:gs pos="0">
                  <a:srgbClr val="3183ED">
                    <a:alpha val="100000"/>
                  </a:srgbClr>
                </a:gs>
                <a:gs pos="100000">
                  <a:srgbClr val="56CCF2">
                    <a:alpha val="100000"/>
                  </a:srgbClr>
                </a:gs>
              </a:gsLst>
              <a:lin ang="5400000"/>
            </a:gradFill>
            <a:ln w="1270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id="17" name="Group 17"/>
          <p:cNvGrpSpPr/>
          <p:nvPr/>
        </p:nvGrpSpPr>
        <p:grpSpPr>
          <a:xfrm>
            <a:off x="8631623" y="3945741"/>
            <a:ext cx="1850325" cy="434484"/>
            <a:chOff x="0" y="0"/>
            <a:chExt cx="812800" cy="19085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190858"/>
            </a:xfrm>
            <a:custGeom>
              <a:avLst/>
              <a:gdLst/>
              <a:ahLst/>
              <a:cxnLst/>
              <a:rect l="l" t="t" r="r" b="b"/>
              <a:pathLst>
                <a:path w="812800" h="190858">
                  <a:moveTo>
                    <a:pt x="95429" y="0"/>
                  </a:moveTo>
                  <a:lnTo>
                    <a:pt x="717371" y="0"/>
                  </a:lnTo>
                  <a:cubicBezTo>
                    <a:pt x="770075" y="0"/>
                    <a:pt x="812800" y="42725"/>
                    <a:pt x="812800" y="95429"/>
                  </a:cubicBezTo>
                  <a:lnTo>
                    <a:pt x="812800" y="95429"/>
                  </a:lnTo>
                  <a:cubicBezTo>
                    <a:pt x="812800" y="148133"/>
                    <a:pt x="770075" y="190858"/>
                    <a:pt x="717371" y="190858"/>
                  </a:cubicBezTo>
                  <a:lnTo>
                    <a:pt x="95429" y="190858"/>
                  </a:lnTo>
                  <a:cubicBezTo>
                    <a:pt x="42725" y="190858"/>
                    <a:pt x="0" y="148133"/>
                    <a:pt x="0" y="95429"/>
                  </a:cubicBezTo>
                  <a:lnTo>
                    <a:pt x="0" y="95429"/>
                  </a:lnTo>
                  <a:cubicBezTo>
                    <a:pt x="0" y="42725"/>
                    <a:pt x="42725" y="0"/>
                    <a:pt x="9542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B613">
                    <a:alpha val="100000"/>
                  </a:srgbClr>
                </a:gs>
                <a:gs pos="100000">
                  <a:srgbClr val="FFE42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812800" cy="21943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8981615" y="2426482"/>
            <a:ext cx="1030612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8"/>
              </a:lnSpc>
            </a:pPr>
            <a:r>
              <a:rPr lang="en-US" sz="5600" b="1" spc="-140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779415" y="4028919"/>
            <a:ext cx="1438692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2000" b="1" dirty="0">
                <a:solidFill>
                  <a:srgbClr val="112D4E"/>
                </a:solidFill>
                <a:latin typeface="Barlow Bold"/>
                <a:ea typeface="Barlow Bold"/>
                <a:cs typeface="Barlow Bold"/>
                <a:sym typeface="Barlow Bold"/>
              </a:rPr>
              <a:t> Long-Term </a:t>
            </a:r>
          </a:p>
        </p:txBody>
      </p:sp>
      <p:sp>
        <p:nvSpPr>
          <p:cNvPr id="22" name="Freeform 22"/>
          <p:cNvSpPr/>
          <p:nvPr/>
        </p:nvSpPr>
        <p:spPr>
          <a:xfrm rot="-5400000">
            <a:off x="4648268" y="1833976"/>
            <a:ext cx="2098077" cy="1906627"/>
          </a:xfrm>
          <a:custGeom>
            <a:avLst/>
            <a:gdLst/>
            <a:ahLst/>
            <a:cxnLst/>
            <a:rect l="l" t="t" r="r" b="b"/>
            <a:pathLst>
              <a:path w="3147115" h="2859941">
                <a:moveTo>
                  <a:pt x="0" y="0"/>
                </a:moveTo>
                <a:lnTo>
                  <a:pt x="3147115" y="0"/>
                </a:lnTo>
                <a:lnTo>
                  <a:pt x="3147115" y="2859940"/>
                </a:lnTo>
                <a:lnTo>
                  <a:pt x="0" y="2859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4872666" y="1795599"/>
            <a:ext cx="1730595" cy="2031206"/>
            <a:chOff x="0" y="0"/>
            <a:chExt cx="698500" cy="819832"/>
          </a:xfrm>
        </p:grpSpPr>
        <p:sp>
          <p:nvSpPr>
            <p:cNvPr id="24" name="Freeform 24"/>
            <p:cNvSpPr/>
            <p:nvPr/>
          </p:nvSpPr>
          <p:spPr>
            <a:xfrm>
              <a:off x="0" y="13288"/>
              <a:ext cx="698500" cy="793256"/>
            </a:xfrm>
            <a:custGeom>
              <a:avLst/>
              <a:gdLst/>
              <a:ahLst/>
              <a:cxnLst/>
              <a:rect l="l" t="t" r="r" b="b"/>
              <a:pathLst>
                <a:path w="698500" h="793256">
                  <a:moveTo>
                    <a:pt x="409063" y="21512"/>
                  </a:moveTo>
                  <a:lnTo>
                    <a:pt x="638687" y="155112"/>
                  </a:lnTo>
                  <a:cubicBezTo>
                    <a:pt x="675718" y="176657"/>
                    <a:pt x="698500" y="216269"/>
                    <a:pt x="698500" y="259112"/>
                  </a:cubicBezTo>
                  <a:lnTo>
                    <a:pt x="698500" y="534144"/>
                  </a:lnTo>
                  <a:cubicBezTo>
                    <a:pt x="698500" y="576987"/>
                    <a:pt x="675718" y="616599"/>
                    <a:pt x="638687" y="638145"/>
                  </a:cubicBezTo>
                  <a:lnTo>
                    <a:pt x="409063" y="771744"/>
                  </a:lnTo>
                  <a:cubicBezTo>
                    <a:pt x="372089" y="793256"/>
                    <a:pt x="326411" y="793256"/>
                    <a:pt x="289437" y="771744"/>
                  </a:cubicBezTo>
                  <a:lnTo>
                    <a:pt x="59813" y="638145"/>
                  </a:lnTo>
                  <a:cubicBezTo>
                    <a:pt x="22782" y="616599"/>
                    <a:pt x="0" y="576987"/>
                    <a:pt x="0" y="534144"/>
                  </a:cubicBezTo>
                  <a:lnTo>
                    <a:pt x="0" y="259112"/>
                  </a:lnTo>
                  <a:cubicBezTo>
                    <a:pt x="0" y="216269"/>
                    <a:pt x="22782" y="176657"/>
                    <a:pt x="59813" y="155112"/>
                  </a:cubicBezTo>
                  <a:lnTo>
                    <a:pt x="289437" y="21512"/>
                  </a:lnTo>
                  <a:cubicBezTo>
                    <a:pt x="326411" y="0"/>
                    <a:pt x="372089" y="0"/>
                    <a:pt x="409063" y="21512"/>
                  </a:cubicBezTo>
                  <a:close/>
                </a:path>
              </a:pathLst>
            </a:custGeom>
            <a:solidFill>
              <a:srgbClr val="F2F2F2"/>
            </a:solidFill>
            <a:ln w="1270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id="25" name="Group 25"/>
          <p:cNvGrpSpPr/>
          <p:nvPr/>
        </p:nvGrpSpPr>
        <p:grpSpPr>
          <a:xfrm>
            <a:off x="5016489" y="1979924"/>
            <a:ext cx="1442372" cy="1678397"/>
            <a:chOff x="0" y="0"/>
            <a:chExt cx="6985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15944"/>
              <a:ext cx="698500" cy="780913"/>
            </a:xfrm>
            <a:custGeom>
              <a:avLst/>
              <a:gdLst/>
              <a:ahLst/>
              <a:cxnLst/>
              <a:rect l="l" t="t" r="r" b="b"/>
              <a:pathLst>
                <a:path w="698500" h="780913">
                  <a:moveTo>
                    <a:pt x="421015" y="25810"/>
                  </a:moveTo>
                  <a:lnTo>
                    <a:pt x="626735" y="145502"/>
                  </a:lnTo>
                  <a:cubicBezTo>
                    <a:pt x="671166" y="171353"/>
                    <a:pt x="698500" y="218880"/>
                    <a:pt x="698500" y="270284"/>
                  </a:cubicBezTo>
                  <a:lnTo>
                    <a:pt x="698500" y="510628"/>
                  </a:lnTo>
                  <a:cubicBezTo>
                    <a:pt x="698500" y="562032"/>
                    <a:pt x="671166" y="609559"/>
                    <a:pt x="626735" y="635410"/>
                  </a:cubicBezTo>
                  <a:lnTo>
                    <a:pt x="421015" y="755102"/>
                  </a:lnTo>
                  <a:cubicBezTo>
                    <a:pt x="376653" y="780912"/>
                    <a:pt x="321847" y="780912"/>
                    <a:pt x="277485" y="755102"/>
                  </a:cubicBezTo>
                  <a:lnTo>
                    <a:pt x="71765" y="635410"/>
                  </a:lnTo>
                  <a:cubicBezTo>
                    <a:pt x="27334" y="609559"/>
                    <a:pt x="0" y="562032"/>
                    <a:pt x="0" y="510628"/>
                  </a:cubicBezTo>
                  <a:lnTo>
                    <a:pt x="0" y="270284"/>
                  </a:lnTo>
                  <a:cubicBezTo>
                    <a:pt x="0" y="218880"/>
                    <a:pt x="27334" y="171353"/>
                    <a:pt x="71765" y="145502"/>
                  </a:cubicBezTo>
                  <a:lnTo>
                    <a:pt x="277485" y="25810"/>
                  </a:lnTo>
                  <a:cubicBezTo>
                    <a:pt x="321847" y="0"/>
                    <a:pt x="376653" y="0"/>
                    <a:pt x="421015" y="2581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B613">
                    <a:alpha val="100000"/>
                  </a:srgbClr>
                </a:gs>
                <a:gs pos="100000">
                  <a:srgbClr val="FFE42F">
                    <a:alpha val="100000"/>
                  </a:srgbClr>
                </a:gs>
              </a:gsLst>
              <a:lin ang="5400000"/>
            </a:gradFill>
            <a:ln w="1270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4717962" y="4008892"/>
            <a:ext cx="2151617" cy="413315"/>
            <a:chOff x="0" y="0"/>
            <a:chExt cx="945150" cy="18155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945150" cy="181559"/>
            </a:xfrm>
            <a:custGeom>
              <a:avLst/>
              <a:gdLst/>
              <a:ahLst/>
              <a:cxnLst/>
              <a:rect l="l" t="t" r="r" b="b"/>
              <a:pathLst>
                <a:path w="945150" h="181559">
                  <a:moveTo>
                    <a:pt x="90779" y="0"/>
                  </a:moveTo>
                  <a:lnTo>
                    <a:pt x="854371" y="0"/>
                  </a:lnTo>
                  <a:cubicBezTo>
                    <a:pt x="878447" y="0"/>
                    <a:pt x="901537" y="9564"/>
                    <a:pt x="918561" y="26589"/>
                  </a:cubicBezTo>
                  <a:cubicBezTo>
                    <a:pt x="935586" y="43613"/>
                    <a:pt x="945150" y="66703"/>
                    <a:pt x="945150" y="90779"/>
                  </a:cubicBezTo>
                  <a:lnTo>
                    <a:pt x="945150" y="90779"/>
                  </a:lnTo>
                  <a:cubicBezTo>
                    <a:pt x="945150" y="140915"/>
                    <a:pt x="904507" y="181559"/>
                    <a:pt x="854371" y="181559"/>
                  </a:cubicBezTo>
                  <a:lnTo>
                    <a:pt x="90779" y="181559"/>
                  </a:lnTo>
                  <a:cubicBezTo>
                    <a:pt x="66703" y="181559"/>
                    <a:pt x="43613" y="171995"/>
                    <a:pt x="26589" y="154970"/>
                  </a:cubicBezTo>
                  <a:cubicBezTo>
                    <a:pt x="9564" y="137946"/>
                    <a:pt x="0" y="114856"/>
                    <a:pt x="0" y="90779"/>
                  </a:cubicBezTo>
                  <a:lnTo>
                    <a:pt x="0" y="90779"/>
                  </a:lnTo>
                  <a:cubicBezTo>
                    <a:pt x="0" y="66703"/>
                    <a:pt x="9564" y="43613"/>
                    <a:pt x="26589" y="26589"/>
                  </a:cubicBezTo>
                  <a:cubicBezTo>
                    <a:pt x="43613" y="9564"/>
                    <a:pt x="66703" y="0"/>
                    <a:pt x="9077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183ED">
                    <a:alpha val="100000"/>
                  </a:srgbClr>
                </a:gs>
                <a:gs pos="100000">
                  <a:srgbClr val="56CCF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9" name="TextBox 29"/>
            <p:cNvSpPr txBox="1"/>
            <p:nvPr/>
          </p:nvSpPr>
          <p:spPr>
            <a:xfrm>
              <a:off x="0" y="-28575"/>
              <a:ext cx="945150" cy="21013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118424" y="2381031"/>
            <a:ext cx="1157763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8"/>
              </a:lnSpc>
            </a:pPr>
            <a:r>
              <a:rPr lang="en-US" sz="5600" b="1" spc="-140" dirty="0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02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911105" y="4064344"/>
            <a:ext cx="1670819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2000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Medium-Term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98505" y="4301283"/>
            <a:ext cx="2572640" cy="1957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3"/>
              </a:lnSpc>
            </a:pPr>
            <a:r>
              <a:rPr lang="en-US" sz="1566" spc="-26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The scheduler that selects one of the ready processes in memory and allocates the CPU to it. It operates frequently and is responsible for switching between processes quickly and efficiently.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264375" y="4421373"/>
            <a:ext cx="2572640" cy="1957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3"/>
              </a:lnSpc>
            </a:pPr>
            <a:r>
              <a:rPr lang="en-US" sz="1566" spc="-26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A component of the operating system that decides which processes are admitted into the ready queue. It controls the degree of multiprogramming by selecting a balanced mix of I/O-bound and CPU-bound.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507451" y="4597903"/>
            <a:ext cx="2572640" cy="1957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3"/>
              </a:lnSpc>
            </a:pPr>
            <a:r>
              <a:rPr lang="en-US" sz="1566" spc="-26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A scheduler that temporarily removes (swaps out) processes from main memory to reduce the system load and improve performance. It later swaps them back when resources are available.</a:t>
            </a:r>
          </a:p>
        </p:txBody>
      </p:sp>
      <p:grpSp>
        <p:nvGrpSpPr>
          <p:cNvPr id="36" name="Group 23">
            <a:extLst>
              <a:ext uri="{FF2B5EF4-FFF2-40B4-BE49-F238E27FC236}">
                <a16:creationId xmlns:a16="http://schemas.microsoft.com/office/drawing/2014/main" id="{72EF8500-69F7-461F-879E-00435A17F341}"/>
              </a:ext>
            </a:extLst>
          </p:cNvPr>
          <p:cNvGrpSpPr/>
          <p:nvPr/>
        </p:nvGrpSpPr>
        <p:grpSpPr>
          <a:xfrm>
            <a:off x="1353216" y="1545097"/>
            <a:ext cx="1730595" cy="2031206"/>
            <a:chOff x="0" y="0"/>
            <a:chExt cx="698500" cy="819832"/>
          </a:xfrm>
        </p:grpSpPr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19583520-8358-4AC4-A41A-981EF4A9E1EE}"/>
                </a:ext>
              </a:extLst>
            </p:cNvPr>
            <p:cNvSpPr/>
            <p:nvPr/>
          </p:nvSpPr>
          <p:spPr>
            <a:xfrm>
              <a:off x="0" y="13288"/>
              <a:ext cx="698500" cy="793256"/>
            </a:xfrm>
            <a:custGeom>
              <a:avLst/>
              <a:gdLst/>
              <a:ahLst/>
              <a:cxnLst/>
              <a:rect l="l" t="t" r="r" b="b"/>
              <a:pathLst>
                <a:path w="698500" h="793256">
                  <a:moveTo>
                    <a:pt x="409063" y="21512"/>
                  </a:moveTo>
                  <a:lnTo>
                    <a:pt x="638687" y="155112"/>
                  </a:lnTo>
                  <a:cubicBezTo>
                    <a:pt x="675718" y="176657"/>
                    <a:pt x="698500" y="216269"/>
                    <a:pt x="698500" y="259112"/>
                  </a:cubicBezTo>
                  <a:lnTo>
                    <a:pt x="698500" y="534144"/>
                  </a:lnTo>
                  <a:cubicBezTo>
                    <a:pt x="698500" y="576987"/>
                    <a:pt x="675718" y="616599"/>
                    <a:pt x="638687" y="638145"/>
                  </a:cubicBezTo>
                  <a:lnTo>
                    <a:pt x="409063" y="771744"/>
                  </a:lnTo>
                  <a:cubicBezTo>
                    <a:pt x="372089" y="793256"/>
                    <a:pt x="326411" y="793256"/>
                    <a:pt x="289437" y="771744"/>
                  </a:cubicBezTo>
                  <a:lnTo>
                    <a:pt x="59813" y="638145"/>
                  </a:lnTo>
                  <a:cubicBezTo>
                    <a:pt x="22782" y="616599"/>
                    <a:pt x="0" y="576987"/>
                    <a:pt x="0" y="534144"/>
                  </a:cubicBezTo>
                  <a:lnTo>
                    <a:pt x="0" y="259112"/>
                  </a:lnTo>
                  <a:cubicBezTo>
                    <a:pt x="0" y="216269"/>
                    <a:pt x="22782" y="176657"/>
                    <a:pt x="59813" y="155112"/>
                  </a:cubicBezTo>
                  <a:lnTo>
                    <a:pt x="289437" y="21512"/>
                  </a:lnTo>
                  <a:cubicBezTo>
                    <a:pt x="326411" y="0"/>
                    <a:pt x="372089" y="0"/>
                    <a:pt x="409063" y="21512"/>
                  </a:cubicBezTo>
                  <a:close/>
                </a:path>
              </a:pathLst>
            </a:custGeom>
            <a:solidFill>
              <a:srgbClr val="F2F2F2"/>
            </a:solidFill>
            <a:ln w="1270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1486735" y="1754608"/>
            <a:ext cx="1442372" cy="1612552"/>
            <a:chOff x="701072" y="-328087"/>
            <a:chExt cx="698500" cy="780913"/>
          </a:xfrm>
        </p:grpSpPr>
        <p:sp>
          <p:nvSpPr>
            <p:cNvPr id="6" name="Freeform 6"/>
            <p:cNvSpPr/>
            <p:nvPr/>
          </p:nvSpPr>
          <p:spPr>
            <a:xfrm>
              <a:off x="701072" y="-328087"/>
              <a:ext cx="698500" cy="780913"/>
            </a:xfrm>
            <a:custGeom>
              <a:avLst/>
              <a:gdLst/>
              <a:ahLst/>
              <a:cxnLst/>
              <a:rect l="l" t="t" r="r" b="b"/>
              <a:pathLst>
                <a:path w="698500" h="780913">
                  <a:moveTo>
                    <a:pt x="421015" y="25810"/>
                  </a:moveTo>
                  <a:lnTo>
                    <a:pt x="626735" y="145502"/>
                  </a:lnTo>
                  <a:cubicBezTo>
                    <a:pt x="671166" y="171353"/>
                    <a:pt x="698500" y="218880"/>
                    <a:pt x="698500" y="270284"/>
                  </a:cubicBezTo>
                  <a:lnTo>
                    <a:pt x="698500" y="510628"/>
                  </a:lnTo>
                  <a:cubicBezTo>
                    <a:pt x="698500" y="562032"/>
                    <a:pt x="671166" y="609559"/>
                    <a:pt x="626735" y="635410"/>
                  </a:cubicBezTo>
                  <a:lnTo>
                    <a:pt x="421015" y="755102"/>
                  </a:lnTo>
                  <a:cubicBezTo>
                    <a:pt x="376653" y="780912"/>
                    <a:pt x="321847" y="780912"/>
                    <a:pt x="277485" y="755102"/>
                  </a:cubicBezTo>
                  <a:lnTo>
                    <a:pt x="71765" y="635410"/>
                  </a:lnTo>
                  <a:cubicBezTo>
                    <a:pt x="27334" y="609559"/>
                    <a:pt x="0" y="562032"/>
                    <a:pt x="0" y="510628"/>
                  </a:cubicBezTo>
                  <a:lnTo>
                    <a:pt x="0" y="270284"/>
                  </a:lnTo>
                  <a:cubicBezTo>
                    <a:pt x="0" y="218880"/>
                    <a:pt x="27334" y="171353"/>
                    <a:pt x="71765" y="145502"/>
                  </a:cubicBezTo>
                  <a:lnTo>
                    <a:pt x="277485" y="25810"/>
                  </a:lnTo>
                  <a:cubicBezTo>
                    <a:pt x="321847" y="0"/>
                    <a:pt x="376653" y="0"/>
                    <a:pt x="421015" y="25810"/>
                  </a:cubicBezTo>
                  <a:close/>
                </a:path>
              </a:pathLst>
            </a:custGeom>
            <a:gradFill rotWithShape="1">
              <a:gsLst>
                <a:gs pos="0">
                  <a:srgbClr val="3183ED">
                    <a:alpha val="100000"/>
                  </a:srgbClr>
                </a:gs>
                <a:gs pos="100000">
                  <a:srgbClr val="56CCF2">
                    <a:alpha val="100000"/>
                  </a:srgbClr>
                </a:gs>
              </a:gsLst>
              <a:lin ang="5400000"/>
            </a:gradFill>
            <a:ln w="127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687991" y="2186914"/>
            <a:ext cx="839125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8"/>
              </a:lnSpc>
            </a:pPr>
            <a:r>
              <a:rPr lang="en-US" sz="5600" b="1" spc="-140" dirty="0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01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531549" y="-489339"/>
            <a:ext cx="1496248" cy="1357845"/>
          </a:xfrm>
          <a:custGeom>
            <a:avLst/>
            <a:gdLst/>
            <a:ahLst/>
            <a:cxnLst/>
            <a:rect l="l" t="t" r="r" b="b"/>
            <a:pathLst>
              <a:path w="2244372" h="2036767">
                <a:moveTo>
                  <a:pt x="0" y="0"/>
                </a:moveTo>
                <a:lnTo>
                  <a:pt x="2244372" y="0"/>
                </a:lnTo>
                <a:lnTo>
                  <a:pt x="2244372" y="2036767"/>
                </a:lnTo>
                <a:lnTo>
                  <a:pt x="0" y="2036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964621" y="5903151"/>
            <a:ext cx="1227379" cy="892918"/>
          </a:xfrm>
          <a:custGeom>
            <a:avLst/>
            <a:gdLst/>
            <a:ahLst/>
            <a:cxnLst/>
            <a:rect l="l" t="t" r="r" b="b"/>
            <a:pathLst>
              <a:path w="1841068" h="1339377">
                <a:moveTo>
                  <a:pt x="0" y="0"/>
                </a:moveTo>
                <a:lnTo>
                  <a:pt x="1841068" y="0"/>
                </a:lnTo>
                <a:lnTo>
                  <a:pt x="1841068" y="1339377"/>
                </a:lnTo>
                <a:lnTo>
                  <a:pt x="0" y="13393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flipV="1">
            <a:off x="3294047" y="3875293"/>
            <a:ext cx="1771782" cy="711846"/>
          </a:xfrm>
          <a:custGeom>
            <a:avLst/>
            <a:gdLst/>
            <a:ahLst/>
            <a:cxnLst/>
            <a:rect l="l" t="t" r="r" b="b"/>
            <a:pathLst>
              <a:path w="2767497" h="1383748">
                <a:moveTo>
                  <a:pt x="0" y="1383748"/>
                </a:moveTo>
                <a:lnTo>
                  <a:pt x="2767496" y="1383748"/>
                </a:lnTo>
                <a:lnTo>
                  <a:pt x="2767496" y="0"/>
                </a:lnTo>
                <a:lnTo>
                  <a:pt x="0" y="0"/>
                </a:lnTo>
                <a:lnTo>
                  <a:pt x="0" y="138374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flipV="1">
            <a:off x="7103325" y="3680624"/>
            <a:ext cx="1844998" cy="922499"/>
          </a:xfrm>
          <a:custGeom>
            <a:avLst/>
            <a:gdLst/>
            <a:ahLst/>
            <a:cxnLst/>
            <a:rect l="l" t="t" r="r" b="b"/>
            <a:pathLst>
              <a:path w="2767497" h="1383748">
                <a:moveTo>
                  <a:pt x="0" y="1383748"/>
                </a:moveTo>
                <a:lnTo>
                  <a:pt x="2767497" y="1383748"/>
                </a:lnTo>
                <a:lnTo>
                  <a:pt x="2767497" y="0"/>
                </a:lnTo>
                <a:lnTo>
                  <a:pt x="0" y="0"/>
                </a:lnTo>
                <a:lnTo>
                  <a:pt x="0" y="1383748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7297B31-4D30-4F39-88D3-A841323F9706}"/>
              </a:ext>
            </a:extLst>
          </p:cNvPr>
          <p:cNvGrpSpPr/>
          <p:nvPr/>
        </p:nvGrpSpPr>
        <p:grpSpPr>
          <a:xfrm>
            <a:off x="1484413" y="3643141"/>
            <a:ext cx="2002569" cy="793821"/>
            <a:chOff x="1484413" y="3643141"/>
            <a:chExt cx="2002569" cy="793821"/>
          </a:xfrm>
        </p:grpSpPr>
        <p:sp>
          <p:nvSpPr>
            <p:cNvPr id="5" name="Freeform 5"/>
            <p:cNvSpPr/>
            <p:nvPr/>
          </p:nvSpPr>
          <p:spPr>
            <a:xfrm flipV="1">
              <a:off x="1484413" y="3643141"/>
              <a:ext cx="1587641" cy="793821"/>
            </a:xfrm>
            <a:custGeom>
              <a:avLst/>
              <a:gdLst/>
              <a:ahLst/>
              <a:cxnLst/>
              <a:rect l="l" t="t" r="r" b="b"/>
              <a:pathLst>
                <a:path w="2381462" h="1190731">
                  <a:moveTo>
                    <a:pt x="0" y="1190731"/>
                  </a:moveTo>
                  <a:lnTo>
                    <a:pt x="2381461" y="1190731"/>
                  </a:lnTo>
                  <a:lnTo>
                    <a:pt x="2381461" y="0"/>
                  </a:lnTo>
                  <a:lnTo>
                    <a:pt x="0" y="0"/>
                  </a:lnTo>
                  <a:lnTo>
                    <a:pt x="0" y="1190731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id="8" name="Group 8"/>
            <p:cNvGrpSpPr/>
            <p:nvPr/>
          </p:nvGrpSpPr>
          <p:grpSpPr>
            <a:xfrm>
              <a:off x="2984196" y="3643141"/>
              <a:ext cx="502786" cy="180702"/>
              <a:chOff x="0" y="0"/>
              <a:chExt cx="212545" cy="76389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12545" cy="76389"/>
              </a:xfrm>
              <a:custGeom>
                <a:avLst/>
                <a:gdLst/>
                <a:ahLst/>
                <a:cxnLst/>
                <a:rect l="l" t="t" r="r" b="b"/>
                <a:pathLst>
                  <a:path w="212545" h="76389">
                    <a:moveTo>
                      <a:pt x="0" y="0"/>
                    </a:moveTo>
                    <a:lnTo>
                      <a:pt x="212545" y="0"/>
                    </a:lnTo>
                    <a:lnTo>
                      <a:pt x="212545" y="76389"/>
                    </a:lnTo>
                    <a:lnTo>
                      <a:pt x="0" y="76389"/>
                    </a:lnTo>
                    <a:close/>
                  </a:path>
                </a:pathLst>
              </a:custGeom>
              <a:solidFill>
                <a:srgbClr val="FF575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212545" cy="124014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053"/>
                  </a:lnSpc>
                </a:pPr>
                <a:endParaRPr sz="1200" dirty="0">
                  <a:latin typeface="Montserrtat"/>
                </a:endParaRPr>
              </a:p>
            </p:txBody>
          </p:sp>
        </p:grpSp>
      </p:grpSp>
      <p:sp>
        <p:nvSpPr>
          <p:cNvPr id="16" name="Freeform 16"/>
          <p:cNvSpPr/>
          <p:nvPr/>
        </p:nvSpPr>
        <p:spPr>
          <a:xfrm flipV="1">
            <a:off x="3399126" y="3643141"/>
            <a:ext cx="1587641" cy="793821"/>
          </a:xfrm>
          <a:custGeom>
            <a:avLst/>
            <a:gdLst/>
            <a:ahLst/>
            <a:cxnLst/>
            <a:rect l="l" t="t" r="r" b="b"/>
            <a:pathLst>
              <a:path w="2381462" h="1190731">
                <a:moveTo>
                  <a:pt x="0" y="1190731"/>
                </a:moveTo>
                <a:lnTo>
                  <a:pt x="2381461" y="1190731"/>
                </a:lnTo>
                <a:lnTo>
                  <a:pt x="2381461" y="0"/>
                </a:lnTo>
                <a:lnTo>
                  <a:pt x="0" y="0"/>
                </a:lnTo>
                <a:lnTo>
                  <a:pt x="0" y="1190731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B34D8FB-7352-4841-829D-5F0238F1B3B5}"/>
              </a:ext>
            </a:extLst>
          </p:cNvPr>
          <p:cNvGrpSpPr/>
          <p:nvPr/>
        </p:nvGrpSpPr>
        <p:grpSpPr>
          <a:xfrm>
            <a:off x="1051574" y="2603032"/>
            <a:ext cx="2140204" cy="957975"/>
            <a:chOff x="1051574" y="2603032"/>
            <a:chExt cx="2140204" cy="957975"/>
          </a:xfrm>
        </p:grpSpPr>
        <p:sp>
          <p:nvSpPr>
            <p:cNvPr id="11" name="Freeform 11"/>
            <p:cNvSpPr/>
            <p:nvPr/>
          </p:nvSpPr>
          <p:spPr>
            <a:xfrm>
              <a:off x="1346780" y="2603032"/>
              <a:ext cx="1844998" cy="922499"/>
            </a:xfrm>
            <a:custGeom>
              <a:avLst/>
              <a:gdLst/>
              <a:ahLst/>
              <a:cxnLst/>
              <a:rect l="l" t="t" r="r" b="b"/>
              <a:pathLst>
                <a:path w="2767497" h="1383748">
                  <a:moveTo>
                    <a:pt x="0" y="0"/>
                  </a:moveTo>
                  <a:lnTo>
                    <a:pt x="2767497" y="0"/>
                  </a:lnTo>
                  <a:lnTo>
                    <a:pt x="2767497" y="1383748"/>
                  </a:lnTo>
                  <a:lnTo>
                    <a:pt x="0" y="13837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3" name="Group 13"/>
            <p:cNvGrpSpPr/>
            <p:nvPr/>
          </p:nvGrpSpPr>
          <p:grpSpPr>
            <a:xfrm>
              <a:off x="1051574" y="3380304"/>
              <a:ext cx="502786" cy="180702"/>
              <a:chOff x="0" y="0"/>
              <a:chExt cx="212545" cy="7638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12545" cy="76389"/>
              </a:xfrm>
              <a:custGeom>
                <a:avLst/>
                <a:gdLst/>
                <a:ahLst/>
                <a:cxnLst/>
                <a:rect l="l" t="t" r="r" b="b"/>
                <a:pathLst>
                  <a:path w="212545" h="76389">
                    <a:moveTo>
                      <a:pt x="38194" y="0"/>
                    </a:moveTo>
                    <a:lnTo>
                      <a:pt x="174350" y="0"/>
                    </a:lnTo>
                    <a:cubicBezTo>
                      <a:pt x="184480" y="0"/>
                      <a:pt x="194195" y="4024"/>
                      <a:pt x="201358" y="11187"/>
                    </a:cubicBezTo>
                    <a:cubicBezTo>
                      <a:pt x="208521" y="18350"/>
                      <a:pt x="212545" y="28065"/>
                      <a:pt x="212545" y="38194"/>
                    </a:cubicBezTo>
                    <a:lnTo>
                      <a:pt x="212545" y="38194"/>
                    </a:lnTo>
                    <a:cubicBezTo>
                      <a:pt x="212545" y="59289"/>
                      <a:pt x="195444" y="76389"/>
                      <a:pt x="174350" y="76389"/>
                    </a:cubicBezTo>
                    <a:lnTo>
                      <a:pt x="38194" y="76389"/>
                    </a:lnTo>
                    <a:cubicBezTo>
                      <a:pt x="28065" y="76389"/>
                      <a:pt x="18350" y="72365"/>
                      <a:pt x="11187" y="65202"/>
                    </a:cubicBezTo>
                    <a:cubicBezTo>
                      <a:pt x="4024" y="58039"/>
                      <a:pt x="0" y="48324"/>
                      <a:pt x="0" y="38194"/>
                    </a:cubicBezTo>
                    <a:lnTo>
                      <a:pt x="0" y="38194"/>
                    </a:lnTo>
                    <a:cubicBezTo>
                      <a:pt x="0" y="28065"/>
                      <a:pt x="4024" y="18350"/>
                      <a:pt x="11187" y="11187"/>
                    </a:cubicBezTo>
                    <a:cubicBezTo>
                      <a:pt x="18350" y="4024"/>
                      <a:pt x="28065" y="0"/>
                      <a:pt x="38194" y="0"/>
                    </a:cubicBezTo>
                    <a:close/>
                  </a:path>
                </a:pathLst>
              </a:custGeom>
              <a:solidFill>
                <a:srgbClr val="FF5757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212545" cy="124014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053"/>
                  </a:lnSpc>
                </a:pPr>
                <a:endParaRPr sz="1200">
                  <a:latin typeface="Montserrtat"/>
                </a:endParaRPr>
              </a:p>
            </p:txBody>
          </p:sp>
        </p:grpSp>
        <p:sp>
          <p:nvSpPr>
            <p:cNvPr id="17" name="Freeform 17"/>
            <p:cNvSpPr/>
            <p:nvPr/>
          </p:nvSpPr>
          <p:spPr>
            <a:xfrm>
              <a:off x="1484413" y="2767186"/>
              <a:ext cx="1587641" cy="793821"/>
            </a:xfrm>
            <a:custGeom>
              <a:avLst/>
              <a:gdLst/>
              <a:ahLst/>
              <a:cxnLst/>
              <a:rect l="l" t="t" r="r" b="b"/>
              <a:pathLst>
                <a:path w="2381462" h="1190731">
                  <a:moveTo>
                    <a:pt x="0" y="0"/>
                  </a:moveTo>
                  <a:lnTo>
                    <a:pt x="2381461" y="0"/>
                  </a:lnTo>
                  <a:lnTo>
                    <a:pt x="2381461" y="1190730"/>
                  </a:lnTo>
                  <a:lnTo>
                    <a:pt x="0" y="1190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3399126" y="2767186"/>
            <a:ext cx="1587641" cy="793821"/>
          </a:xfrm>
          <a:custGeom>
            <a:avLst/>
            <a:gdLst/>
            <a:ahLst/>
            <a:cxnLst/>
            <a:rect l="l" t="t" r="r" b="b"/>
            <a:pathLst>
              <a:path w="2381462" h="1190731">
                <a:moveTo>
                  <a:pt x="0" y="0"/>
                </a:moveTo>
                <a:lnTo>
                  <a:pt x="2381461" y="0"/>
                </a:lnTo>
                <a:lnTo>
                  <a:pt x="2381461" y="1190730"/>
                </a:lnTo>
                <a:lnTo>
                  <a:pt x="0" y="11907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Freeform 19"/>
          <p:cNvSpPr/>
          <p:nvPr/>
        </p:nvSpPr>
        <p:spPr>
          <a:xfrm>
            <a:off x="5403134" y="3653623"/>
            <a:ext cx="1424254" cy="766363"/>
          </a:xfrm>
          <a:custGeom>
            <a:avLst/>
            <a:gdLst/>
            <a:ahLst/>
            <a:cxnLst/>
            <a:rect l="l" t="t" r="r" b="b"/>
            <a:pathLst>
              <a:path w="2136381" h="1149545">
                <a:moveTo>
                  <a:pt x="0" y="0"/>
                </a:moveTo>
                <a:lnTo>
                  <a:pt x="2136381" y="0"/>
                </a:lnTo>
                <a:lnTo>
                  <a:pt x="2136381" y="1149544"/>
                </a:lnTo>
                <a:lnTo>
                  <a:pt x="0" y="114954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t="-85845"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1692308" y="3018421"/>
            <a:ext cx="1171849" cy="1171849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endParaRPr sz="1200">
                <a:latin typeface="Montserrtat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607021" y="3018421"/>
            <a:ext cx="1171849" cy="1171849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endParaRPr sz="1200">
                <a:latin typeface="Montserrtat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897558" y="3643141"/>
            <a:ext cx="502786" cy="180702"/>
            <a:chOff x="0" y="0"/>
            <a:chExt cx="212545" cy="7638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12545" cy="76389"/>
            </a:xfrm>
            <a:custGeom>
              <a:avLst/>
              <a:gdLst/>
              <a:ahLst/>
              <a:cxnLst/>
              <a:rect l="l" t="t" r="r" b="b"/>
              <a:pathLst>
                <a:path w="212545" h="76389">
                  <a:moveTo>
                    <a:pt x="0" y="0"/>
                  </a:moveTo>
                  <a:lnTo>
                    <a:pt x="212545" y="0"/>
                  </a:lnTo>
                  <a:lnTo>
                    <a:pt x="212545" y="76389"/>
                  </a:lnTo>
                  <a:lnTo>
                    <a:pt x="0" y="76389"/>
                  </a:lnTo>
                  <a:close/>
                </a:path>
              </a:pathLst>
            </a:custGeom>
            <a:solidFill>
              <a:srgbClr val="004AAD"/>
            </a:solidFill>
            <a:ln cap="sq">
              <a:noFill/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212545" cy="12401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endParaRPr sz="1200">
                <a:latin typeface="Montserrtat"/>
              </a:endParaRPr>
            </a:p>
          </p:txBody>
        </p:sp>
      </p:grpSp>
      <p:sp>
        <p:nvSpPr>
          <p:cNvPr id="29" name="Freeform 29"/>
          <p:cNvSpPr/>
          <p:nvPr/>
        </p:nvSpPr>
        <p:spPr>
          <a:xfrm flipV="1">
            <a:off x="5302179" y="3643141"/>
            <a:ext cx="1587641" cy="793821"/>
          </a:xfrm>
          <a:custGeom>
            <a:avLst/>
            <a:gdLst/>
            <a:ahLst/>
            <a:cxnLst/>
            <a:rect l="l" t="t" r="r" b="b"/>
            <a:pathLst>
              <a:path w="2381462" h="1190731">
                <a:moveTo>
                  <a:pt x="0" y="1190731"/>
                </a:moveTo>
                <a:lnTo>
                  <a:pt x="2381461" y="1190731"/>
                </a:lnTo>
                <a:lnTo>
                  <a:pt x="2381461" y="0"/>
                </a:lnTo>
                <a:lnTo>
                  <a:pt x="0" y="0"/>
                </a:lnTo>
                <a:lnTo>
                  <a:pt x="0" y="1190731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F899967-C533-46AD-8FF6-733A59CD4405}"/>
              </a:ext>
            </a:extLst>
          </p:cNvPr>
          <p:cNvGrpSpPr/>
          <p:nvPr/>
        </p:nvGrpSpPr>
        <p:grpSpPr>
          <a:xfrm>
            <a:off x="5184476" y="2603032"/>
            <a:ext cx="1844998" cy="957975"/>
            <a:chOff x="5184476" y="2603032"/>
            <a:chExt cx="1844998" cy="957975"/>
          </a:xfrm>
        </p:grpSpPr>
        <p:sp>
          <p:nvSpPr>
            <p:cNvPr id="12" name="Freeform 12"/>
            <p:cNvSpPr/>
            <p:nvPr/>
          </p:nvSpPr>
          <p:spPr>
            <a:xfrm>
              <a:off x="5184476" y="2603032"/>
              <a:ext cx="1844998" cy="922499"/>
            </a:xfrm>
            <a:custGeom>
              <a:avLst/>
              <a:gdLst/>
              <a:ahLst/>
              <a:cxnLst/>
              <a:rect l="l" t="t" r="r" b="b"/>
              <a:pathLst>
                <a:path w="2767497" h="1383748">
                  <a:moveTo>
                    <a:pt x="0" y="0"/>
                  </a:moveTo>
                  <a:lnTo>
                    <a:pt x="2767497" y="0"/>
                  </a:lnTo>
                  <a:lnTo>
                    <a:pt x="2767497" y="1383748"/>
                  </a:lnTo>
                  <a:lnTo>
                    <a:pt x="0" y="13837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30" name="Freeform 30"/>
            <p:cNvSpPr/>
            <p:nvPr/>
          </p:nvSpPr>
          <p:spPr>
            <a:xfrm>
              <a:off x="5313155" y="2767186"/>
              <a:ext cx="1587641" cy="793821"/>
            </a:xfrm>
            <a:custGeom>
              <a:avLst/>
              <a:gdLst/>
              <a:ahLst/>
              <a:cxnLst/>
              <a:rect l="l" t="t" r="r" b="b"/>
              <a:pathLst>
                <a:path w="2381462" h="1190731">
                  <a:moveTo>
                    <a:pt x="0" y="0"/>
                  </a:moveTo>
                  <a:lnTo>
                    <a:pt x="2381461" y="0"/>
                  </a:lnTo>
                  <a:lnTo>
                    <a:pt x="2381461" y="1190730"/>
                  </a:lnTo>
                  <a:lnTo>
                    <a:pt x="0" y="1190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1" name="Group 31"/>
          <p:cNvGrpSpPr/>
          <p:nvPr/>
        </p:nvGrpSpPr>
        <p:grpSpPr>
          <a:xfrm>
            <a:off x="5521051" y="3018421"/>
            <a:ext cx="1171849" cy="1171849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endParaRPr sz="1200">
                <a:latin typeface="Montserrtat"/>
              </a:endParaRP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6810918" y="3643141"/>
            <a:ext cx="502786" cy="180702"/>
            <a:chOff x="0" y="0"/>
            <a:chExt cx="212545" cy="76389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12545" cy="76389"/>
            </a:xfrm>
            <a:custGeom>
              <a:avLst/>
              <a:gdLst/>
              <a:ahLst/>
              <a:cxnLst/>
              <a:rect l="l" t="t" r="r" b="b"/>
              <a:pathLst>
                <a:path w="212545" h="76389">
                  <a:moveTo>
                    <a:pt x="0" y="0"/>
                  </a:moveTo>
                  <a:lnTo>
                    <a:pt x="212545" y="0"/>
                  </a:lnTo>
                  <a:lnTo>
                    <a:pt x="212545" y="76389"/>
                  </a:lnTo>
                  <a:lnTo>
                    <a:pt x="0" y="76389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212545" cy="12401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endParaRPr sz="1200">
                <a:latin typeface="Montserrtat"/>
              </a:endParaRPr>
            </a:p>
          </p:txBody>
        </p:sp>
      </p:grpSp>
      <p:sp>
        <p:nvSpPr>
          <p:cNvPr id="37" name="Freeform 37"/>
          <p:cNvSpPr/>
          <p:nvPr/>
        </p:nvSpPr>
        <p:spPr>
          <a:xfrm flipV="1">
            <a:off x="7227184" y="3643141"/>
            <a:ext cx="1587641" cy="793821"/>
          </a:xfrm>
          <a:custGeom>
            <a:avLst/>
            <a:gdLst/>
            <a:ahLst/>
            <a:cxnLst/>
            <a:rect l="l" t="t" r="r" b="b"/>
            <a:pathLst>
              <a:path w="2381462" h="1190731">
                <a:moveTo>
                  <a:pt x="0" y="1190731"/>
                </a:moveTo>
                <a:lnTo>
                  <a:pt x="2381462" y="1190731"/>
                </a:lnTo>
                <a:lnTo>
                  <a:pt x="2381462" y="0"/>
                </a:lnTo>
                <a:lnTo>
                  <a:pt x="0" y="0"/>
                </a:lnTo>
                <a:lnTo>
                  <a:pt x="0" y="1190731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7227184" y="2767186"/>
            <a:ext cx="1587641" cy="793821"/>
          </a:xfrm>
          <a:custGeom>
            <a:avLst/>
            <a:gdLst/>
            <a:ahLst/>
            <a:cxnLst/>
            <a:rect l="l" t="t" r="r" b="b"/>
            <a:pathLst>
              <a:path w="2381462" h="1190731">
                <a:moveTo>
                  <a:pt x="0" y="0"/>
                </a:moveTo>
                <a:lnTo>
                  <a:pt x="2381462" y="0"/>
                </a:lnTo>
                <a:lnTo>
                  <a:pt x="2381462" y="1190730"/>
                </a:lnTo>
                <a:lnTo>
                  <a:pt x="0" y="119073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9" name="Group 39"/>
          <p:cNvGrpSpPr/>
          <p:nvPr/>
        </p:nvGrpSpPr>
        <p:grpSpPr>
          <a:xfrm>
            <a:off x="7435080" y="3018421"/>
            <a:ext cx="1171849" cy="1171849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endParaRPr sz="1200">
                <a:latin typeface="Montserrtat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8724279" y="3643141"/>
            <a:ext cx="502786" cy="180702"/>
            <a:chOff x="0" y="0"/>
            <a:chExt cx="212545" cy="76389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12545" cy="76389"/>
            </a:xfrm>
            <a:custGeom>
              <a:avLst/>
              <a:gdLst/>
              <a:ahLst/>
              <a:cxnLst/>
              <a:rect l="l" t="t" r="r" b="b"/>
              <a:pathLst>
                <a:path w="212545" h="76389">
                  <a:moveTo>
                    <a:pt x="0" y="0"/>
                  </a:moveTo>
                  <a:lnTo>
                    <a:pt x="212545" y="0"/>
                  </a:lnTo>
                  <a:lnTo>
                    <a:pt x="212545" y="76389"/>
                  </a:lnTo>
                  <a:lnTo>
                    <a:pt x="0" y="76389"/>
                  </a:ln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47625"/>
              <a:ext cx="212545" cy="12401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endParaRPr sz="1200">
                <a:latin typeface="Montserrtat"/>
              </a:endParaRPr>
            </a:p>
          </p:txBody>
        </p:sp>
      </p:grpSp>
      <p:sp>
        <p:nvSpPr>
          <p:cNvPr id="45" name="Freeform 45"/>
          <p:cNvSpPr/>
          <p:nvPr/>
        </p:nvSpPr>
        <p:spPr>
          <a:xfrm flipV="1">
            <a:off x="9141214" y="3643141"/>
            <a:ext cx="1587641" cy="793821"/>
          </a:xfrm>
          <a:custGeom>
            <a:avLst/>
            <a:gdLst/>
            <a:ahLst/>
            <a:cxnLst/>
            <a:rect l="l" t="t" r="r" b="b"/>
            <a:pathLst>
              <a:path w="2381462" h="1190731">
                <a:moveTo>
                  <a:pt x="0" y="1190731"/>
                </a:moveTo>
                <a:lnTo>
                  <a:pt x="2381462" y="1190731"/>
                </a:lnTo>
                <a:lnTo>
                  <a:pt x="2381462" y="0"/>
                </a:lnTo>
                <a:lnTo>
                  <a:pt x="0" y="0"/>
                </a:lnTo>
                <a:lnTo>
                  <a:pt x="0" y="1190731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6" name="Freeform 46"/>
          <p:cNvSpPr/>
          <p:nvPr/>
        </p:nvSpPr>
        <p:spPr>
          <a:xfrm>
            <a:off x="9141214" y="2767186"/>
            <a:ext cx="1587641" cy="793821"/>
          </a:xfrm>
          <a:custGeom>
            <a:avLst/>
            <a:gdLst/>
            <a:ahLst/>
            <a:cxnLst/>
            <a:rect l="l" t="t" r="r" b="b"/>
            <a:pathLst>
              <a:path w="2381462" h="1190731">
                <a:moveTo>
                  <a:pt x="0" y="0"/>
                </a:moveTo>
                <a:lnTo>
                  <a:pt x="2381462" y="0"/>
                </a:lnTo>
                <a:lnTo>
                  <a:pt x="2381462" y="1190730"/>
                </a:lnTo>
                <a:lnTo>
                  <a:pt x="0" y="119073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grpSp>
        <p:nvGrpSpPr>
          <p:cNvPr id="47" name="Group 47"/>
          <p:cNvGrpSpPr/>
          <p:nvPr/>
        </p:nvGrpSpPr>
        <p:grpSpPr>
          <a:xfrm>
            <a:off x="9349110" y="3018421"/>
            <a:ext cx="1171849" cy="1171849"/>
            <a:chOff x="0" y="0"/>
            <a:chExt cx="812800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endParaRPr sz="1200">
                <a:latin typeface="Montserrtat"/>
              </a:endParaRP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0637640" y="3643141"/>
            <a:ext cx="502786" cy="180702"/>
            <a:chOff x="0" y="0"/>
            <a:chExt cx="212545" cy="76389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212545" cy="76389"/>
            </a:xfrm>
            <a:custGeom>
              <a:avLst/>
              <a:gdLst/>
              <a:ahLst/>
              <a:cxnLst/>
              <a:rect l="l" t="t" r="r" b="b"/>
              <a:pathLst>
                <a:path w="212545" h="76389">
                  <a:moveTo>
                    <a:pt x="38194" y="0"/>
                  </a:moveTo>
                  <a:lnTo>
                    <a:pt x="174350" y="0"/>
                  </a:lnTo>
                  <a:cubicBezTo>
                    <a:pt x="184480" y="0"/>
                    <a:pt x="194195" y="4024"/>
                    <a:pt x="201358" y="11187"/>
                  </a:cubicBezTo>
                  <a:cubicBezTo>
                    <a:pt x="208521" y="18350"/>
                    <a:pt x="212545" y="28065"/>
                    <a:pt x="212545" y="38194"/>
                  </a:cubicBezTo>
                  <a:lnTo>
                    <a:pt x="212545" y="38194"/>
                  </a:lnTo>
                  <a:cubicBezTo>
                    <a:pt x="212545" y="59289"/>
                    <a:pt x="195444" y="76389"/>
                    <a:pt x="174350" y="76389"/>
                  </a:cubicBezTo>
                  <a:lnTo>
                    <a:pt x="38194" y="76389"/>
                  </a:lnTo>
                  <a:cubicBezTo>
                    <a:pt x="28065" y="76389"/>
                    <a:pt x="18350" y="72365"/>
                    <a:pt x="11187" y="65202"/>
                  </a:cubicBezTo>
                  <a:cubicBezTo>
                    <a:pt x="4024" y="58039"/>
                    <a:pt x="0" y="48324"/>
                    <a:pt x="0" y="38194"/>
                  </a:cubicBezTo>
                  <a:lnTo>
                    <a:pt x="0" y="38194"/>
                  </a:lnTo>
                  <a:cubicBezTo>
                    <a:pt x="0" y="28065"/>
                    <a:pt x="4024" y="18350"/>
                    <a:pt x="11187" y="11187"/>
                  </a:cubicBezTo>
                  <a:cubicBezTo>
                    <a:pt x="18350" y="4024"/>
                    <a:pt x="28065" y="0"/>
                    <a:pt x="38194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-47625"/>
              <a:ext cx="212545" cy="12401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endParaRPr sz="1200">
                <a:latin typeface="Montserrtat"/>
              </a:endParaRPr>
            </a:p>
          </p:txBody>
        </p:sp>
      </p:grpSp>
      <p:sp>
        <p:nvSpPr>
          <p:cNvPr id="53" name="Freeform 53"/>
          <p:cNvSpPr/>
          <p:nvPr/>
        </p:nvSpPr>
        <p:spPr>
          <a:xfrm>
            <a:off x="9009854" y="2603032"/>
            <a:ext cx="1844998" cy="922499"/>
          </a:xfrm>
          <a:custGeom>
            <a:avLst/>
            <a:gdLst/>
            <a:ahLst/>
            <a:cxnLst/>
            <a:rect l="l" t="t" r="r" b="b"/>
            <a:pathLst>
              <a:path w="2767497" h="1383748">
                <a:moveTo>
                  <a:pt x="0" y="0"/>
                </a:moveTo>
                <a:lnTo>
                  <a:pt x="2767497" y="0"/>
                </a:lnTo>
                <a:lnTo>
                  <a:pt x="2767497" y="1383748"/>
                </a:lnTo>
                <a:lnTo>
                  <a:pt x="0" y="138374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57" name="Group 57"/>
          <p:cNvGrpSpPr/>
          <p:nvPr/>
        </p:nvGrpSpPr>
        <p:grpSpPr>
          <a:xfrm>
            <a:off x="2778895" y="5090589"/>
            <a:ext cx="139969" cy="663305"/>
            <a:chOff x="0" y="0"/>
            <a:chExt cx="90470" cy="308765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90470" cy="308765"/>
            </a:xfrm>
            <a:custGeom>
              <a:avLst/>
              <a:gdLst/>
              <a:ahLst/>
              <a:cxnLst/>
              <a:rect l="l" t="t" r="r" b="b"/>
              <a:pathLst>
                <a:path w="90470" h="308765">
                  <a:moveTo>
                    <a:pt x="0" y="0"/>
                  </a:moveTo>
                  <a:lnTo>
                    <a:pt x="90470" y="0"/>
                  </a:lnTo>
                  <a:lnTo>
                    <a:pt x="90470" y="308765"/>
                  </a:lnTo>
                  <a:lnTo>
                    <a:pt x="0" y="308765"/>
                  </a:ln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59" name="TextBox 59"/>
            <p:cNvSpPr txBox="1"/>
            <p:nvPr/>
          </p:nvSpPr>
          <p:spPr>
            <a:xfrm>
              <a:off x="0" y="-47625"/>
              <a:ext cx="90470" cy="35639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endParaRPr sz="1200">
                <a:latin typeface="Montserrtat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6683502" y="4973954"/>
            <a:ext cx="139969" cy="663305"/>
            <a:chOff x="0" y="0"/>
            <a:chExt cx="65155" cy="308765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5155" cy="308765"/>
            </a:xfrm>
            <a:custGeom>
              <a:avLst/>
              <a:gdLst/>
              <a:ahLst/>
              <a:cxnLst/>
              <a:rect l="l" t="t" r="r" b="b"/>
              <a:pathLst>
                <a:path w="65155" h="308765">
                  <a:moveTo>
                    <a:pt x="0" y="0"/>
                  </a:moveTo>
                  <a:lnTo>
                    <a:pt x="65155" y="0"/>
                  </a:lnTo>
                  <a:lnTo>
                    <a:pt x="65155" y="308765"/>
                  </a:lnTo>
                  <a:lnTo>
                    <a:pt x="0" y="308765"/>
                  </a:ln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62" name="TextBox 62"/>
            <p:cNvSpPr txBox="1"/>
            <p:nvPr/>
          </p:nvSpPr>
          <p:spPr>
            <a:xfrm>
              <a:off x="0" y="-47625"/>
              <a:ext cx="65155" cy="35639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endParaRPr sz="1200">
                <a:latin typeface="Montserrtat"/>
              </a:endParaRPr>
            </a:p>
          </p:txBody>
        </p:sp>
      </p:grpSp>
      <p:sp>
        <p:nvSpPr>
          <p:cNvPr id="69" name="Freeform 69"/>
          <p:cNvSpPr/>
          <p:nvPr/>
        </p:nvSpPr>
        <p:spPr>
          <a:xfrm>
            <a:off x="5797278" y="3251717"/>
            <a:ext cx="537389" cy="618578"/>
          </a:xfrm>
          <a:custGeom>
            <a:avLst/>
            <a:gdLst/>
            <a:ahLst/>
            <a:cxnLst/>
            <a:rect l="l" t="t" r="r" b="b"/>
            <a:pathLst>
              <a:path w="806084" h="927867">
                <a:moveTo>
                  <a:pt x="0" y="0"/>
                </a:moveTo>
                <a:lnTo>
                  <a:pt x="806085" y="0"/>
                </a:lnTo>
                <a:lnTo>
                  <a:pt x="806085" y="927867"/>
                </a:lnTo>
                <a:lnTo>
                  <a:pt x="0" y="927867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70" name="Freeform 70"/>
          <p:cNvSpPr/>
          <p:nvPr/>
        </p:nvSpPr>
        <p:spPr>
          <a:xfrm>
            <a:off x="7726454" y="3317971"/>
            <a:ext cx="546975" cy="572748"/>
          </a:xfrm>
          <a:custGeom>
            <a:avLst/>
            <a:gdLst/>
            <a:ahLst/>
            <a:cxnLst/>
            <a:rect l="l" t="t" r="r" b="b"/>
            <a:pathLst>
              <a:path w="820462" h="859122">
                <a:moveTo>
                  <a:pt x="0" y="0"/>
                </a:moveTo>
                <a:lnTo>
                  <a:pt x="820462" y="0"/>
                </a:lnTo>
                <a:lnTo>
                  <a:pt x="820462" y="859122"/>
                </a:lnTo>
                <a:lnTo>
                  <a:pt x="0" y="859122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71" name="Freeform 71"/>
          <p:cNvSpPr/>
          <p:nvPr/>
        </p:nvSpPr>
        <p:spPr>
          <a:xfrm>
            <a:off x="9703315" y="3380304"/>
            <a:ext cx="488793" cy="454578"/>
          </a:xfrm>
          <a:custGeom>
            <a:avLst/>
            <a:gdLst/>
            <a:ahLst/>
            <a:cxnLst/>
            <a:rect l="l" t="t" r="r" b="b"/>
            <a:pathLst>
              <a:path w="733190" h="681867">
                <a:moveTo>
                  <a:pt x="0" y="0"/>
                </a:moveTo>
                <a:lnTo>
                  <a:pt x="733190" y="0"/>
                </a:lnTo>
                <a:lnTo>
                  <a:pt x="733190" y="681867"/>
                </a:lnTo>
                <a:lnTo>
                  <a:pt x="0" y="681867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72" name="Freeform 72"/>
          <p:cNvSpPr/>
          <p:nvPr/>
        </p:nvSpPr>
        <p:spPr>
          <a:xfrm>
            <a:off x="3937485" y="3331737"/>
            <a:ext cx="515572" cy="510416"/>
          </a:xfrm>
          <a:custGeom>
            <a:avLst/>
            <a:gdLst/>
            <a:ahLst/>
            <a:cxnLst/>
            <a:rect l="l" t="t" r="r" b="b"/>
            <a:pathLst>
              <a:path w="773358" h="765624">
                <a:moveTo>
                  <a:pt x="0" y="0"/>
                </a:moveTo>
                <a:lnTo>
                  <a:pt x="773358" y="0"/>
                </a:lnTo>
                <a:lnTo>
                  <a:pt x="773358" y="765625"/>
                </a:lnTo>
                <a:lnTo>
                  <a:pt x="0" y="765625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73" name="Freeform 73"/>
          <p:cNvSpPr/>
          <p:nvPr/>
        </p:nvSpPr>
        <p:spPr>
          <a:xfrm>
            <a:off x="1955168" y="3404424"/>
            <a:ext cx="578179" cy="437730"/>
          </a:xfrm>
          <a:custGeom>
            <a:avLst/>
            <a:gdLst/>
            <a:ahLst/>
            <a:cxnLst/>
            <a:rect l="l" t="t" r="r" b="b"/>
            <a:pathLst>
              <a:path w="867269" h="656595">
                <a:moveTo>
                  <a:pt x="0" y="0"/>
                </a:moveTo>
                <a:lnTo>
                  <a:pt x="867268" y="0"/>
                </a:lnTo>
                <a:lnTo>
                  <a:pt x="867268" y="656595"/>
                </a:lnTo>
                <a:lnTo>
                  <a:pt x="0" y="656595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74" name="TextBox 74"/>
          <p:cNvSpPr txBox="1"/>
          <p:nvPr/>
        </p:nvSpPr>
        <p:spPr>
          <a:xfrm>
            <a:off x="2586441" y="511863"/>
            <a:ext cx="6959062" cy="538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algn="ctr">
              <a:lnSpc>
                <a:spcPts val="3733"/>
              </a:lnSpc>
              <a:spcBef>
                <a:spcPct val="0"/>
              </a:spcBef>
            </a:pPr>
            <a:r>
              <a:rPr lang="en-US" sz="5400" b="1" spc="111" dirty="0">
                <a:solidFill>
                  <a:schemeClr val="accent2">
                    <a:lumMod val="50000"/>
                  </a:schemeClr>
                </a:solidFill>
                <a:latin typeface="Montserrtat"/>
                <a:ea typeface="DM Sans Bold"/>
                <a:cs typeface="DM Sans Bold"/>
                <a:sym typeface="DM Sans Bold"/>
              </a:rPr>
              <a:t>SCHEDULING CRITERIA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B1166A7-AFF2-4025-99BA-E504242A09C4}"/>
              </a:ext>
            </a:extLst>
          </p:cNvPr>
          <p:cNvGrpSpPr/>
          <p:nvPr/>
        </p:nvGrpSpPr>
        <p:grpSpPr>
          <a:xfrm>
            <a:off x="964699" y="1596502"/>
            <a:ext cx="2107355" cy="665386"/>
            <a:chOff x="964699" y="1596502"/>
            <a:chExt cx="2107355" cy="665386"/>
          </a:xfrm>
        </p:grpSpPr>
        <p:grpSp>
          <p:nvGrpSpPr>
            <p:cNvPr id="54" name="Group 54"/>
            <p:cNvGrpSpPr/>
            <p:nvPr/>
          </p:nvGrpSpPr>
          <p:grpSpPr>
            <a:xfrm>
              <a:off x="964699" y="1598583"/>
              <a:ext cx="173749" cy="663305"/>
              <a:chOff x="0" y="0"/>
              <a:chExt cx="85996" cy="308765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85996" cy="308765"/>
              </a:xfrm>
              <a:custGeom>
                <a:avLst/>
                <a:gdLst/>
                <a:ahLst/>
                <a:cxnLst/>
                <a:rect l="l" t="t" r="r" b="b"/>
                <a:pathLst>
                  <a:path w="85996" h="308765">
                    <a:moveTo>
                      <a:pt x="0" y="0"/>
                    </a:moveTo>
                    <a:lnTo>
                      <a:pt x="85996" y="0"/>
                    </a:lnTo>
                    <a:lnTo>
                      <a:pt x="85996" y="308765"/>
                    </a:lnTo>
                    <a:lnTo>
                      <a:pt x="0" y="308765"/>
                    </a:ln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0" y="-47625"/>
                <a:ext cx="85996" cy="35639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053"/>
                  </a:lnSpc>
                </a:pPr>
                <a:endParaRPr sz="1200">
                  <a:latin typeface="Montserrtat"/>
                </a:endParaRPr>
              </a:p>
            </p:txBody>
          </p:sp>
        </p:grpSp>
        <p:sp>
          <p:nvSpPr>
            <p:cNvPr id="75" name="TextBox 75"/>
            <p:cNvSpPr txBox="1"/>
            <p:nvPr/>
          </p:nvSpPr>
          <p:spPr>
            <a:xfrm>
              <a:off x="1253407" y="1596502"/>
              <a:ext cx="1818647" cy="2564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>
                <a:lnSpc>
                  <a:spcPts val="1960"/>
                </a:lnSpc>
                <a:spcBef>
                  <a:spcPct val="0"/>
                </a:spcBef>
              </a:pPr>
              <a:r>
                <a:rPr lang="en-US" b="1" spc="45" dirty="0">
                  <a:solidFill>
                    <a:srgbClr val="C00000"/>
                  </a:solidFill>
                  <a:latin typeface="Montserrtat"/>
                  <a:ea typeface="DM Sans Bold"/>
                  <a:cs typeface="DM Sans Bold"/>
                  <a:sym typeface="DM Sans Bold"/>
                </a:rPr>
                <a:t>CPU Utilization</a:t>
              </a:r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1253407" y="1879495"/>
              <a:ext cx="1818647" cy="1923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1500"/>
                </a:lnSpc>
                <a:spcBef>
                  <a:spcPct val="0"/>
                </a:spcBef>
              </a:pPr>
              <a:r>
                <a:rPr lang="en-US" sz="1400" dirty="0">
                  <a:solidFill>
                    <a:srgbClr val="2B2B2B"/>
                  </a:solidFill>
                  <a:latin typeface="Montserrtat"/>
                  <a:ea typeface="Roboto"/>
                  <a:cs typeface="Roboto"/>
                  <a:sym typeface="Roboto"/>
                </a:rPr>
                <a:t>Keep CPU busy</a:t>
              </a:r>
            </a:p>
          </p:txBody>
        </p:sp>
      </p:grpSp>
      <p:sp>
        <p:nvSpPr>
          <p:cNvPr id="77" name="TextBox 77"/>
          <p:cNvSpPr txBox="1"/>
          <p:nvPr/>
        </p:nvSpPr>
        <p:spPr>
          <a:xfrm>
            <a:off x="3078911" y="5056966"/>
            <a:ext cx="1818647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>
              <a:lnSpc>
                <a:spcPts val="1960"/>
              </a:lnSpc>
              <a:spcBef>
                <a:spcPct val="0"/>
              </a:spcBef>
            </a:pPr>
            <a:r>
              <a:rPr lang="en-US" b="1" spc="45" dirty="0">
                <a:solidFill>
                  <a:schemeClr val="accent5">
                    <a:lumMod val="50000"/>
                  </a:schemeClr>
                </a:solidFill>
                <a:latin typeface="Montserrtat"/>
                <a:ea typeface="DM Sans Bold"/>
                <a:cs typeface="DM Sans Bold"/>
                <a:sym typeface="DM Sans Bold"/>
              </a:rPr>
              <a:t>Waiting Time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3072054" y="5335213"/>
            <a:ext cx="2358768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500"/>
              </a:lnSpc>
              <a:spcBef>
                <a:spcPct val="0"/>
              </a:spcBef>
            </a:pPr>
            <a:r>
              <a:rPr lang="en-US" sz="1400" dirty="0">
                <a:solidFill>
                  <a:srgbClr val="2B2B2B"/>
                </a:solidFill>
                <a:latin typeface="Montserrtat"/>
                <a:ea typeface="Roboto"/>
                <a:cs typeface="Roboto"/>
                <a:sym typeface="Roboto"/>
              </a:rPr>
              <a:t>Time a process spends waiting in the ready queue.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6958055" y="4953566"/>
            <a:ext cx="2650279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>
              <a:lnSpc>
                <a:spcPts val="1960"/>
              </a:lnSpc>
              <a:spcBef>
                <a:spcPct val="0"/>
              </a:spcBef>
            </a:pPr>
            <a:r>
              <a:rPr lang="en-US" b="1" spc="45" dirty="0">
                <a:solidFill>
                  <a:schemeClr val="accent2">
                    <a:lumMod val="75000"/>
                  </a:schemeClr>
                </a:solidFill>
                <a:latin typeface="Montserrtat"/>
                <a:ea typeface="DM Sans Bold"/>
                <a:cs typeface="DM Sans Bold"/>
                <a:sym typeface="DM Sans Bold"/>
              </a:rPr>
              <a:t>Response Time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6958055" y="5236947"/>
            <a:ext cx="2358768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500"/>
              </a:lnSpc>
              <a:spcBef>
                <a:spcPct val="0"/>
              </a:spcBef>
            </a:pPr>
            <a:r>
              <a:rPr lang="en-US" sz="1400" dirty="0">
                <a:solidFill>
                  <a:srgbClr val="2B2B2B"/>
                </a:solidFill>
                <a:latin typeface="Montserrtat"/>
                <a:ea typeface="Roboto"/>
                <a:cs typeface="Roboto"/>
                <a:sym typeface="Roboto"/>
              </a:rPr>
              <a:t>Time from submission to first output.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69EA852-4F24-4552-92BE-4298E371FA9D}"/>
              </a:ext>
            </a:extLst>
          </p:cNvPr>
          <p:cNvGrpSpPr/>
          <p:nvPr/>
        </p:nvGrpSpPr>
        <p:grpSpPr>
          <a:xfrm>
            <a:off x="4540729" y="1526793"/>
            <a:ext cx="2719649" cy="723810"/>
            <a:chOff x="4776664" y="1545219"/>
            <a:chExt cx="2719649" cy="723810"/>
          </a:xfrm>
        </p:grpSpPr>
        <p:grpSp>
          <p:nvGrpSpPr>
            <p:cNvPr id="63" name="Group 63"/>
            <p:cNvGrpSpPr/>
            <p:nvPr/>
          </p:nvGrpSpPr>
          <p:grpSpPr>
            <a:xfrm>
              <a:off x="4776664" y="1605724"/>
              <a:ext cx="173749" cy="663305"/>
              <a:chOff x="0" y="0"/>
              <a:chExt cx="80879" cy="308765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80879" cy="308765"/>
              </a:xfrm>
              <a:custGeom>
                <a:avLst/>
                <a:gdLst/>
                <a:ahLst/>
                <a:cxnLst/>
                <a:rect l="l" t="t" r="r" b="b"/>
                <a:pathLst>
                  <a:path w="80879" h="308765">
                    <a:moveTo>
                      <a:pt x="0" y="0"/>
                    </a:moveTo>
                    <a:lnTo>
                      <a:pt x="80879" y="0"/>
                    </a:lnTo>
                    <a:lnTo>
                      <a:pt x="80879" y="308765"/>
                    </a:lnTo>
                    <a:lnTo>
                      <a:pt x="0" y="308765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0" y="-47625"/>
                <a:ext cx="80879" cy="35639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053"/>
                  </a:lnSpc>
                </a:pPr>
                <a:endParaRPr sz="1200">
                  <a:latin typeface="Montserrtat"/>
                </a:endParaRPr>
              </a:p>
            </p:txBody>
          </p:sp>
        </p:grpSp>
        <p:sp>
          <p:nvSpPr>
            <p:cNvPr id="81" name="TextBox 81"/>
            <p:cNvSpPr txBox="1"/>
            <p:nvPr/>
          </p:nvSpPr>
          <p:spPr>
            <a:xfrm>
              <a:off x="5112581" y="1545219"/>
              <a:ext cx="2270554" cy="2564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>
                <a:lnSpc>
                  <a:spcPts val="1960"/>
                </a:lnSpc>
                <a:spcBef>
                  <a:spcPct val="0"/>
                </a:spcBef>
              </a:pPr>
              <a:r>
                <a:rPr lang="en-US" b="1" spc="45" dirty="0">
                  <a:solidFill>
                    <a:schemeClr val="accent1">
                      <a:lumMod val="75000"/>
                    </a:schemeClr>
                  </a:solidFill>
                  <a:latin typeface="Montserrtat"/>
                  <a:ea typeface="DM Sans Bold"/>
                  <a:cs typeface="DM Sans Bold"/>
                  <a:sym typeface="DM Sans Bold"/>
                </a:rPr>
                <a:t>Throughput</a:t>
              </a:r>
            </a:p>
          </p:txBody>
        </p:sp>
        <p:sp>
          <p:nvSpPr>
            <p:cNvPr id="82" name="TextBox 82"/>
            <p:cNvSpPr txBox="1"/>
            <p:nvPr/>
          </p:nvSpPr>
          <p:spPr>
            <a:xfrm>
              <a:off x="5137545" y="1832502"/>
              <a:ext cx="2358768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500"/>
                </a:lnSpc>
                <a:spcBef>
                  <a:spcPct val="0"/>
                </a:spcBef>
              </a:pPr>
              <a:r>
                <a:rPr lang="en-US" sz="1400" dirty="0">
                  <a:solidFill>
                    <a:srgbClr val="2B2B2B"/>
                  </a:solidFill>
                  <a:latin typeface="Montserrtat"/>
                  <a:ea typeface="Roboto"/>
                  <a:cs typeface="Roboto"/>
                  <a:sym typeface="Roboto"/>
                </a:rPr>
                <a:t>Number of processes completed per unit time.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712BBD3-C585-45B9-AC85-532D8A450EB9}"/>
              </a:ext>
            </a:extLst>
          </p:cNvPr>
          <p:cNvGrpSpPr/>
          <p:nvPr/>
        </p:nvGrpSpPr>
        <p:grpSpPr>
          <a:xfrm>
            <a:off x="8570790" y="1615592"/>
            <a:ext cx="2637332" cy="663305"/>
            <a:chOff x="8570790" y="1615592"/>
            <a:chExt cx="2637332" cy="663305"/>
          </a:xfrm>
        </p:grpSpPr>
        <p:grpSp>
          <p:nvGrpSpPr>
            <p:cNvPr id="66" name="Group 66"/>
            <p:cNvGrpSpPr/>
            <p:nvPr/>
          </p:nvGrpSpPr>
          <p:grpSpPr>
            <a:xfrm>
              <a:off x="8570790" y="1615592"/>
              <a:ext cx="149953" cy="663305"/>
              <a:chOff x="0" y="0"/>
              <a:chExt cx="69803" cy="308765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69803" cy="308765"/>
              </a:xfrm>
              <a:custGeom>
                <a:avLst/>
                <a:gdLst/>
                <a:ahLst/>
                <a:cxnLst/>
                <a:rect l="l" t="t" r="r" b="b"/>
                <a:pathLst>
                  <a:path w="69803" h="308765">
                    <a:moveTo>
                      <a:pt x="0" y="0"/>
                    </a:moveTo>
                    <a:lnTo>
                      <a:pt x="69803" y="0"/>
                    </a:lnTo>
                    <a:lnTo>
                      <a:pt x="69803" y="308765"/>
                    </a:lnTo>
                    <a:lnTo>
                      <a:pt x="0" y="308765"/>
                    </a:lnTo>
                    <a:close/>
                  </a:path>
                </a:pathLst>
              </a:custGeom>
              <a:solidFill>
                <a:srgbClr val="00BF63"/>
              </a:solidFill>
            </p:spPr>
          </p:sp>
          <p:sp>
            <p:nvSpPr>
              <p:cNvPr id="68" name="TextBox 68"/>
              <p:cNvSpPr txBox="1"/>
              <p:nvPr/>
            </p:nvSpPr>
            <p:spPr>
              <a:xfrm>
                <a:off x="0" y="-47625"/>
                <a:ext cx="69803" cy="35639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053"/>
                  </a:lnSpc>
                </a:pPr>
                <a:endParaRPr sz="1200">
                  <a:latin typeface="Montserrtat"/>
                </a:endParaRPr>
              </a:p>
            </p:txBody>
          </p:sp>
        </p:grpSp>
        <p:sp>
          <p:nvSpPr>
            <p:cNvPr id="83" name="TextBox 83"/>
            <p:cNvSpPr txBox="1"/>
            <p:nvPr/>
          </p:nvSpPr>
          <p:spPr>
            <a:xfrm>
              <a:off x="8825500" y="1621053"/>
              <a:ext cx="2358768" cy="2564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>
                <a:lnSpc>
                  <a:spcPts val="1960"/>
                </a:lnSpc>
                <a:spcBef>
                  <a:spcPct val="0"/>
                </a:spcBef>
              </a:pPr>
              <a:r>
                <a:rPr lang="en-US" b="1" spc="45" dirty="0">
                  <a:solidFill>
                    <a:srgbClr val="00B050"/>
                  </a:solidFill>
                  <a:latin typeface="Montserrtat"/>
                  <a:ea typeface="DM Sans Bold"/>
                  <a:cs typeface="DM Sans Bold"/>
                  <a:sym typeface="DM Sans Bold"/>
                </a:rPr>
                <a:t>Turnaround</a:t>
              </a:r>
              <a:r>
                <a:rPr lang="en-US" sz="1400" b="1" spc="45" dirty="0">
                  <a:solidFill>
                    <a:srgbClr val="00B050"/>
                  </a:solidFill>
                  <a:latin typeface="Montserrtat"/>
                  <a:ea typeface="DM Sans Bold"/>
                  <a:cs typeface="DM Sans Bold"/>
                  <a:sym typeface="DM Sans Bold"/>
                </a:rPr>
                <a:t> </a:t>
              </a:r>
              <a:r>
                <a:rPr lang="en-US" b="1" spc="45" dirty="0">
                  <a:solidFill>
                    <a:srgbClr val="00B050"/>
                  </a:solidFill>
                  <a:latin typeface="Montserrtat"/>
                  <a:ea typeface="DM Sans Bold"/>
                  <a:cs typeface="DM Sans Bold"/>
                  <a:sym typeface="DM Sans Bold"/>
                </a:rPr>
                <a:t>Time</a:t>
              </a:r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8849354" y="1889798"/>
              <a:ext cx="2358768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500"/>
                </a:lnSpc>
                <a:spcBef>
                  <a:spcPct val="0"/>
                </a:spcBef>
              </a:pPr>
              <a:r>
                <a:rPr lang="en-US" sz="1400" dirty="0">
                  <a:solidFill>
                    <a:srgbClr val="2B2B2B"/>
                  </a:solidFill>
                  <a:latin typeface="Montserrtat"/>
                  <a:ea typeface="Roboto"/>
                  <a:cs typeface="Roboto"/>
                  <a:sym typeface="Roboto"/>
                </a:rPr>
                <a:t>Total time taken by a process to execute.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75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25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75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25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7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000"/>
                            </p:stCondLst>
                            <p:childTnLst>
                              <p:par>
                                <p:cTn id="8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25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975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25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750"/>
                            </p:stCondLst>
                            <p:childTnLst>
                              <p:par>
                                <p:cTn id="1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1250"/>
                            </p:stCondLst>
                            <p:childTnLst>
                              <p:par>
                                <p:cTn id="1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/>
      <p:bldP spid="79" grpId="0"/>
      <p:bldP spid="8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74DA002B-6667-6DED-E6B0-14364E382ED6}"/>
              </a:ext>
            </a:extLst>
          </p:cNvPr>
          <p:cNvGrpSpPr/>
          <p:nvPr/>
        </p:nvGrpSpPr>
        <p:grpSpPr>
          <a:xfrm>
            <a:off x="1145405" y="1857228"/>
            <a:ext cx="2545825" cy="1803401"/>
            <a:chOff x="571492" y="2806698"/>
            <a:chExt cx="2324107" cy="180340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708CB34-2EE3-64AF-57ED-799C94AE6C3B}"/>
                </a:ext>
              </a:extLst>
            </p:cNvPr>
            <p:cNvSpPr/>
            <p:nvPr/>
          </p:nvSpPr>
          <p:spPr>
            <a:xfrm>
              <a:off x="571492" y="2806698"/>
              <a:ext cx="2103973" cy="1549399"/>
            </a:xfrm>
            <a:prstGeom prst="roundRect">
              <a:avLst/>
            </a:prstGeom>
            <a:noFill/>
            <a:ln w="76200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8877C96-EFD4-8738-DA4C-BB79E0A5F0B2}"/>
                </a:ext>
              </a:extLst>
            </p:cNvPr>
            <p:cNvSpPr/>
            <p:nvPr/>
          </p:nvSpPr>
          <p:spPr>
            <a:xfrm>
              <a:off x="1744132" y="4133845"/>
              <a:ext cx="1151467" cy="444504"/>
            </a:xfrm>
            <a:prstGeom prst="roundRect">
              <a:avLst>
                <a:gd name="adj" fmla="val 43333"/>
              </a:avLst>
            </a:prstGeom>
            <a:solidFill>
              <a:schemeClr val="tx2">
                <a:lumMod val="90000"/>
                <a:lumOff val="10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E00392-FB4E-642A-281B-66940BF2A823}"/>
                </a:ext>
              </a:extLst>
            </p:cNvPr>
            <p:cNvSpPr txBox="1"/>
            <p:nvPr/>
          </p:nvSpPr>
          <p:spPr>
            <a:xfrm>
              <a:off x="2125133" y="4086879"/>
              <a:ext cx="4656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Montserrtat"/>
                </a:rPr>
                <a:t>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AF0F518-B45D-BB0E-C916-7461654B57CB}"/>
              </a:ext>
            </a:extLst>
          </p:cNvPr>
          <p:cNvGrpSpPr/>
          <p:nvPr/>
        </p:nvGrpSpPr>
        <p:grpSpPr>
          <a:xfrm>
            <a:off x="3859507" y="1538108"/>
            <a:ext cx="2515466" cy="1909297"/>
            <a:chOff x="3551760" y="2545088"/>
            <a:chExt cx="2259546" cy="181101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41900CD-B923-7822-AF72-A0BC9B0C0B4F}"/>
                </a:ext>
              </a:extLst>
            </p:cNvPr>
            <p:cNvSpPr/>
            <p:nvPr/>
          </p:nvSpPr>
          <p:spPr>
            <a:xfrm>
              <a:off x="3551760" y="2806699"/>
              <a:ext cx="2103973" cy="1549399"/>
            </a:xfrm>
            <a:prstGeom prst="roundRect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7E1D2C6-1127-8E20-001B-2C1FC19CEF1F}"/>
                </a:ext>
              </a:extLst>
            </p:cNvPr>
            <p:cNvSpPr/>
            <p:nvPr/>
          </p:nvSpPr>
          <p:spPr>
            <a:xfrm>
              <a:off x="4659839" y="2584446"/>
              <a:ext cx="1151467" cy="444504"/>
            </a:xfrm>
            <a:prstGeom prst="roundRect">
              <a:avLst>
                <a:gd name="adj" fmla="val 43333"/>
              </a:avLst>
            </a:prstGeom>
            <a:solidFill>
              <a:srgbClr val="0070C0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10B31F-004C-23B2-10D8-84D4D696AEF0}"/>
                </a:ext>
              </a:extLst>
            </p:cNvPr>
            <p:cNvSpPr txBox="1"/>
            <p:nvPr/>
          </p:nvSpPr>
          <p:spPr>
            <a:xfrm>
              <a:off x="5020975" y="2545088"/>
              <a:ext cx="598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Montserrtat"/>
                </a:rPr>
                <a:t>2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308531D-EAF8-D220-D843-50D7DE0CBCE5}"/>
              </a:ext>
            </a:extLst>
          </p:cNvPr>
          <p:cNvGrpSpPr/>
          <p:nvPr/>
        </p:nvGrpSpPr>
        <p:grpSpPr>
          <a:xfrm>
            <a:off x="6607761" y="1786508"/>
            <a:ext cx="2666615" cy="1850366"/>
            <a:chOff x="6616693" y="2806699"/>
            <a:chExt cx="2415120" cy="1850366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82FFCB22-76EB-26ED-B876-9D6E2EFACFD4}"/>
                </a:ext>
              </a:extLst>
            </p:cNvPr>
            <p:cNvSpPr/>
            <p:nvPr/>
          </p:nvSpPr>
          <p:spPr>
            <a:xfrm>
              <a:off x="6616693" y="2806699"/>
              <a:ext cx="2103973" cy="1549399"/>
            </a:xfrm>
            <a:prstGeom prst="roundRect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9E43BE7-681D-09C3-03DC-E17A3F0F496E}"/>
                </a:ext>
              </a:extLst>
            </p:cNvPr>
            <p:cNvSpPr/>
            <p:nvPr/>
          </p:nvSpPr>
          <p:spPr>
            <a:xfrm>
              <a:off x="7880346" y="4165595"/>
              <a:ext cx="1151467" cy="444504"/>
            </a:xfrm>
            <a:prstGeom prst="roundRect">
              <a:avLst>
                <a:gd name="adj" fmla="val 43333"/>
              </a:avLst>
            </a:prstGeom>
            <a:solidFill>
              <a:srgbClr val="00B050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490180-44FF-0DAB-1AB2-6D7E5E72AA6E}"/>
                </a:ext>
              </a:extLst>
            </p:cNvPr>
            <p:cNvSpPr txBox="1"/>
            <p:nvPr/>
          </p:nvSpPr>
          <p:spPr>
            <a:xfrm>
              <a:off x="8252352" y="4133845"/>
              <a:ext cx="4683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Montserrtat"/>
                </a:rPr>
                <a:t>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7105629-0674-CFE1-2CEB-950E88978F6D}"/>
              </a:ext>
            </a:extLst>
          </p:cNvPr>
          <p:cNvGrpSpPr/>
          <p:nvPr/>
        </p:nvGrpSpPr>
        <p:grpSpPr>
          <a:xfrm>
            <a:off x="9306337" y="1505481"/>
            <a:ext cx="2527421" cy="1901146"/>
            <a:chOff x="9596961" y="2545088"/>
            <a:chExt cx="2318811" cy="1811009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F7C36BA-43D4-FF05-DE49-88AC5F5B2B7D}"/>
                </a:ext>
              </a:extLst>
            </p:cNvPr>
            <p:cNvSpPr/>
            <p:nvPr/>
          </p:nvSpPr>
          <p:spPr>
            <a:xfrm>
              <a:off x="9596961" y="2806698"/>
              <a:ext cx="2103973" cy="1549399"/>
            </a:xfrm>
            <a:prstGeom prst="roundRect">
              <a:avLst/>
            </a:prstGeom>
            <a:noFill/>
            <a:ln w="762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D70FD770-73F4-0D5D-C0BC-FEC6E8142A1A}"/>
                </a:ext>
              </a:extLst>
            </p:cNvPr>
            <p:cNvSpPr/>
            <p:nvPr/>
          </p:nvSpPr>
          <p:spPr>
            <a:xfrm>
              <a:off x="10764305" y="2584446"/>
              <a:ext cx="1151467" cy="444504"/>
            </a:xfrm>
            <a:prstGeom prst="roundRect">
              <a:avLst>
                <a:gd name="adj" fmla="val 43333"/>
              </a:avLst>
            </a:prstGeom>
            <a:solidFill>
              <a:srgbClr val="7030A0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438793-91BA-20D1-2E71-F6663B2A9E76}"/>
                </a:ext>
              </a:extLst>
            </p:cNvPr>
            <p:cNvSpPr txBox="1"/>
            <p:nvPr/>
          </p:nvSpPr>
          <p:spPr>
            <a:xfrm>
              <a:off x="11092384" y="2545088"/>
              <a:ext cx="4953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Montserrtat"/>
                </a:rPr>
                <a:t>4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01F0B2F-7D6F-AD5A-55B3-D9F024A85EAF}"/>
              </a:ext>
            </a:extLst>
          </p:cNvPr>
          <p:cNvSpPr txBox="1"/>
          <p:nvPr/>
        </p:nvSpPr>
        <p:spPr>
          <a:xfrm>
            <a:off x="1331082" y="1963996"/>
            <a:ext cx="193039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tat"/>
              </a:rPr>
              <a:t>First Come First Served</a:t>
            </a:r>
          </a:p>
          <a:p>
            <a:pPr algn="ctr"/>
            <a:r>
              <a:rPr lang="en-US" sz="2000" b="1" dirty="0">
                <a:latin typeface="Montserrtat"/>
              </a:rPr>
              <a:t>(FCFS)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239330-485E-5BE7-D7AA-FA7CAEDD4F0C}"/>
              </a:ext>
            </a:extLst>
          </p:cNvPr>
          <p:cNvSpPr txBox="1"/>
          <p:nvPr/>
        </p:nvSpPr>
        <p:spPr>
          <a:xfrm>
            <a:off x="4156708" y="2072462"/>
            <a:ext cx="17018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Montserrtat"/>
              </a:rPr>
              <a:t>Shortest Job First</a:t>
            </a:r>
          </a:p>
          <a:p>
            <a:pPr algn="ctr"/>
            <a:r>
              <a:rPr lang="en-US" sz="2000" b="1" dirty="0">
                <a:latin typeface="Montserrtat"/>
              </a:rPr>
              <a:t>(SJF)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CD23C8-8B9C-29FE-F940-5494110B4214}"/>
              </a:ext>
            </a:extLst>
          </p:cNvPr>
          <p:cNvSpPr txBox="1"/>
          <p:nvPr/>
        </p:nvSpPr>
        <p:spPr>
          <a:xfrm>
            <a:off x="9463249" y="2121135"/>
            <a:ext cx="20523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Montserrtat"/>
              </a:rPr>
              <a:t>Priority Scheduling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603C50-3924-DF59-DB40-9FED7756464B}"/>
              </a:ext>
            </a:extLst>
          </p:cNvPr>
          <p:cNvSpPr txBox="1"/>
          <p:nvPr/>
        </p:nvSpPr>
        <p:spPr>
          <a:xfrm>
            <a:off x="6660330" y="2153607"/>
            <a:ext cx="2242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Montserrtat"/>
              </a:rPr>
              <a:t>Round Robin</a:t>
            </a:r>
          </a:p>
          <a:p>
            <a:pPr algn="ctr"/>
            <a:r>
              <a:rPr lang="en-US" sz="2800" b="1" dirty="0">
                <a:latin typeface="Montserrtat"/>
              </a:rPr>
              <a:t>(RR)</a:t>
            </a:r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B3467220-4003-5514-0D0B-149612DD6D0B}"/>
              </a:ext>
            </a:extLst>
          </p:cNvPr>
          <p:cNvSpPr/>
          <p:nvPr/>
        </p:nvSpPr>
        <p:spPr>
          <a:xfrm rot="7778963">
            <a:off x="3058571" y="2828382"/>
            <a:ext cx="1570838" cy="1699483"/>
          </a:xfrm>
          <a:custGeom>
            <a:avLst/>
            <a:gdLst>
              <a:gd name="connsiteX0" fmla="*/ 563127 w 1774556"/>
              <a:gd name="connsiteY0" fmla="*/ 89249 h 2582333"/>
              <a:gd name="connsiteX1" fmla="*/ 1625888 w 1774556"/>
              <a:gd name="connsiteY1" fmla="*/ 575720 h 2582333"/>
              <a:gd name="connsiteX2" fmla="*/ 1755786 w 1774556"/>
              <a:gd name="connsiteY2" fmla="*/ 1555347 h 2582333"/>
              <a:gd name="connsiteX3" fmla="*/ 887278 w 1774556"/>
              <a:gd name="connsiteY3" fmla="*/ 1291167 h 2582333"/>
              <a:gd name="connsiteX4" fmla="*/ 563127 w 1774556"/>
              <a:gd name="connsiteY4" fmla="*/ 89249 h 2582333"/>
              <a:gd name="connsiteX0" fmla="*/ 563127 w 1774556"/>
              <a:gd name="connsiteY0" fmla="*/ 89249 h 2582333"/>
              <a:gd name="connsiteX1" fmla="*/ 1625888 w 1774556"/>
              <a:gd name="connsiteY1" fmla="*/ 575720 h 2582333"/>
              <a:gd name="connsiteX2" fmla="*/ 1755786 w 1774556"/>
              <a:gd name="connsiteY2" fmla="*/ 1555347 h 2582333"/>
              <a:gd name="connsiteX0" fmla="*/ 184620 w 1396053"/>
              <a:gd name="connsiteY0" fmla="*/ 331680 h 1797778"/>
              <a:gd name="connsiteX1" fmla="*/ 1247381 w 1396053"/>
              <a:gd name="connsiteY1" fmla="*/ 818151 h 1797778"/>
              <a:gd name="connsiteX2" fmla="*/ 1377279 w 1396053"/>
              <a:gd name="connsiteY2" fmla="*/ 1797778 h 1797778"/>
              <a:gd name="connsiteX3" fmla="*/ 508771 w 1396053"/>
              <a:gd name="connsiteY3" fmla="*/ 1533598 h 1797778"/>
              <a:gd name="connsiteX4" fmla="*/ 184620 w 1396053"/>
              <a:gd name="connsiteY4" fmla="*/ 331680 h 1797778"/>
              <a:gd name="connsiteX0" fmla="*/ 0 w 1396053"/>
              <a:gd name="connsiteY0" fmla="*/ 55828 h 1797778"/>
              <a:gd name="connsiteX1" fmla="*/ 1247381 w 1396053"/>
              <a:gd name="connsiteY1" fmla="*/ 818151 h 1797778"/>
              <a:gd name="connsiteX2" fmla="*/ 1377279 w 1396053"/>
              <a:gd name="connsiteY2" fmla="*/ 1797778 h 179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6053" h="1797778" stroke="0" extrusionOk="0">
                <a:moveTo>
                  <a:pt x="184620" y="331680"/>
                </a:moveTo>
                <a:cubicBezTo>
                  <a:pt x="573401" y="109644"/>
                  <a:pt x="1015957" y="312220"/>
                  <a:pt x="1247381" y="818151"/>
                </a:cubicBezTo>
                <a:cubicBezTo>
                  <a:pt x="1379130" y="1106176"/>
                  <a:pt x="1425927" y="1459098"/>
                  <a:pt x="1377279" y="1797778"/>
                </a:cubicBezTo>
                <a:lnTo>
                  <a:pt x="508771" y="1533598"/>
                </a:lnTo>
                <a:lnTo>
                  <a:pt x="184620" y="331680"/>
                </a:lnTo>
                <a:close/>
              </a:path>
              <a:path w="1396053" h="1797778" fill="none">
                <a:moveTo>
                  <a:pt x="0" y="55828"/>
                </a:moveTo>
                <a:cubicBezTo>
                  <a:pt x="388781" y="-166208"/>
                  <a:pt x="1015957" y="312220"/>
                  <a:pt x="1247381" y="818151"/>
                </a:cubicBezTo>
                <a:cubicBezTo>
                  <a:pt x="1379130" y="1106176"/>
                  <a:pt x="1425927" y="1459098"/>
                  <a:pt x="1377279" y="1797778"/>
                </a:cubicBezTo>
              </a:path>
            </a:pathLst>
          </a:custGeom>
          <a:noFill/>
          <a:ln w="76200">
            <a:solidFill>
              <a:schemeClr val="accent6">
                <a:lumMod val="60000"/>
                <a:lumOff val="40000"/>
              </a:schemeClr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7">
            <a:extLst>
              <a:ext uri="{FF2B5EF4-FFF2-40B4-BE49-F238E27FC236}">
                <a16:creationId xmlns:a16="http://schemas.microsoft.com/office/drawing/2014/main" id="{92F59B25-C769-C92E-A5E8-BE1B5BDBD57C}"/>
              </a:ext>
            </a:extLst>
          </p:cNvPr>
          <p:cNvSpPr/>
          <p:nvPr/>
        </p:nvSpPr>
        <p:spPr>
          <a:xfrm rot="13821037" flipV="1">
            <a:off x="6143524" y="587994"/>
            <a:ext cx="1570838" cy="1699483"/>
          </a:xfrm>
          <a:custGeom>
            <a:avLst/>
            <a:gdLst>
              <a:gd name="connsiteX0" fmla="*/ 563127 w 1774556"/>
              <a:gd name="connsiteY0" fmla="*/ 89249 h 2582333"/>
              <a:gd name="connsiteX1" fmla="*/ 1625888 w 1774556"/>
              <a:gd name="connsiteY1" fmla="*/ 575720 h 2582333"/>
              <a:gd name="connsiteX2" fmla="*/ 1755786 w 1774556"/>
              <a:gd name="connsiteY2" fmla="*/ 1555347 h 2582333"/>
              <a:gd name="connsiteX3" fmla="*/ 887278 w 1774556"/>
              <a:gd name="connsiteY3" fmla="*/ 1291167 h 2582333"/>
              <a:gd name="connsiteX4" fmla="*/ 563127 w 1774556"/>
              <a:gd name="connsiteY4" fmla="*/ 89249 h 2582333"/>
              <a:gd name="connsiteX0" fmla="*/ 563127 w 1774556"/>
              <a:gd name="connsiteY0" fmla="*/ 89249 h 2582333"/>
              <a:gd name="connsiteX1" fmla="*/ 1625888 w 1774556"/>
              <a:gd name="connsiteY1" fmla="*/ 575720 h 2582333"/>
              <a:gd name="connsiteX2" fmla="*/ 1755786 w 1774556"/>
              <a:gd name="connsiteY2" fmla="*/ 1555347 h 2582333"/>
              <a:gd name="connsiteX0" fmla="*/ 184620 w 1396053"/>
              <a:gd name="connsiteY0" fmla="*/ 331680 h 1797778"/>
              <a:gd name="connsiteX1" fmla="*/ 1247381 w 1396053"/>
              <a:gd name="connsiteY1" fmla="*/ 818151 h 1797778"/>
              <a:gd name="connsiteX2" fmla="*/ 1377279 w 1396053"/>
              <a:gd name="connsiteY2" fmla="*/ 1797778 h 1797778"/>
              <a:gd name="connsiteX3" fmla="*/ 508771 w 1396053"/>
              <a:gd name="connsiteY3" fmla="*/ 1533598 h 1797778"/>
              <a:gd name="connsiteX4" fmla="*/ 184620 w 1396053"/>
              <a:gd name="connsiteY4" fmla="*/ 331680 h 1797778"/>
              <a:gd name="connsiteX0" fmla="*/ 0 w 1396053"/>
              <a:gd name="connsiteY0" fmla="*/ 55828 h 1797778"/>
              <a:gd name="connsiteX1" fmla="*/ 1247381 w 1396053"/>
              <a:gd name="connsiteY1" fmla="*/ 818151 h 1797778"/>
              <a:gd name="connsiteX2" fmla="*/ 1377279 w 1396053"/>
              <a:gd name="connsiteY2" fmla="*/ 1797778 h 179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6053" h="1797778" stroke="0" extrusionOk="0">
                <a:moveTo>
                  <a:pt x="184620" y="331680"/>
                </a:moveTo>
                <a:cubicBezTo>
                  <a:pt x="573401" y="109644"/>
                  <a:pt x="1015957" y="312220"/>
                  <a:pt x="1247381" y="818151"/>
                </a:cubicBezTo>
                <a:cubicBezTo>
                  <a:pt x="1379130" y="1106176"/>
                  <a:pt x="1425927" y="1459098"/>
                  <a:pt x="1377279" y="1797778"/>
                </a:cubicBezTo>
                <a:lnTo>
                  <a:pt x="508771" y="1533598"/>
                </a:lnTo>
                <a:lnTo>
                  <a:pt x="184620" y="331680"/>
                </a:lnTo>
                <a:close/>
              </a:path>
              <a:path w="1396053" h="1797778" fill="none">
                <a:moveTo>
                  <a:pt x="0" y="55828"/>
                </a:moveTo>
                <a:cubicBezTo>
                  <a:pt x="388781" y="-166208"/>
                  <a:pt x="1015957" y="312220"/>
                  <a:pt x="1247381" y="818151"/>
                </a:cubicBezTo>
                <a:cubicBezTo>
                  <a:pt x="1379130" y="1106176"/>
                  <a:pt x="1425927" y="1459098"/>
                  <a:pt x="1377279" y="1797778"/>
                </a:cubicBezTo>
              </a:path>
            </a:pathLst>
          </a:custGeom>
          <a:noFill/>
          <a:ln w="76200">
            <a:solidFill>
              <a:srgbClr val="FFC00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27">
            <a:extLst>
              <a:ext uri="{FF2B5EF4-FFF2-40B4-BE49-F238E27FC236}">
                <a16:creationId xmlns:a16="http://schemas.microsoft.com/office/drawing/2014/main" id="{A7BBC4FA-1403-CE12-B3E5-64049DB377C9}"/>
              </a:ext>
            </a:extLst>
          </p:cNvPr>
          <p:cNvSpPr/>
          <p:nvPr/>
        </p:nvSpPr>
        <p:spPr>
          <a:xfrm rot="7778963">
            <a:off x="8232701" y="2810887"/>
            <a:ext cx="1570838" cy="1699483"/>
          </a:xfrm>
          <a:custGeom>
            <a:avLst/>
            <a:gdLst>
              <a:gd name="connsiteX0" fmla="*/ 563127 w 1774556"/>
              <a:gd name="connsiteY0" fmla="*/ 89249 h 2582333"/>
              <a:gd name="connsiteX1" fmla="*/ 1625888 w 1774556"/>
              <a:gd name="connsiteY1" fmla="*/ 575720 h 2582333"/>
              <a:gd name="connsiteX2" fmla="*/ 1755786 w 1774556"/>
              <a:gd name="connsiteY2" fmla="*/ 1555347 h 2582333"/>
              <a:gd name="connsiteX3" fmla="*/ 887278 w 1774556"/>
              <a:gd name="connsiteY3" fmla="*/ 1291167 h 2582333"/>
              <a:gd name="connsiteX4" fmla="*/ 563127 w 1774556"/>
              <a:gd name="connsiteY4" fmla="*/ 89249 h 2582333"/>
              <a:gd name="connsiteX0" fmla="*/ 563127 w 1774556"/>
              <a:gd name="connsiteY0" fmla="*/ 89249 h 2582333"/>
              <a:gd name="connsiteX1" fmla="*/ 1625888 w 1774556"/>
              <a:gd name="connsiteY1" fmla="*/ 575720 h 2582333"/>
              <a:gd name="connsiteX2" fmla="*/ 1755786 w 1774556"/>
              <a:gd name="connsiteY2" fmla="*/ 1555347 h 2582333"/>
              <a:gd name="connsiteX0" fmla="*/ 184620 w 1396053"/>
              <a:gd name="connsiteY0" fmla="*/ 331680 h 1797778"/>
              <a:gd name="connsiteX1" fmla="*/ 1247381 w 1396053"/>
              <a:gd name="connsiteY1" fmla="*/ 818151 h 1797778"/>
              <a:gd name="connsiteX2" fmla="*/ 1377279 w 1396053"/>
              <a:gd name="connsiteY2" fmla="*/ 1797778 h 1797778"/>
              <a:gd name="connsiteX3" fmla="*/ 508771 w 1396053"/>
              <a:gd name="connsiteY3" fmla="*/ 1533598 h 1797778"/>
              <a:gd name="connsiteX4" fmla="*/ 184620 w 1396053"/>
              <a:gd name="connsiteY4" fmla="*/ 331680 h 1797778"/>
              <a:gd name="connsiteX0" fmla="*/ 0 w 1396053"/>
              <a:gd name="connsiteY0" fmla="*/ 55828 h 1797778"/>
              <a:gd name="connsiteX1" fmla="*/ 1247381 w 1396053"/>
              <a:gd name="connsiteY1" fmla="*/ 818151 h 1797778"/>
              <a:gd name="connsiteX2" fmla="*/ 1377279 w 1396053"/>
              <a:gd name="connsiteY2" fmla="*/ 1797778 h 179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6053" h="1797778" stroke="0" extrusionOk="0">
                <a:moveTo>
                  <a:pt x="184620" y="331680"/>
                </a:moveTo>
                <a:cubicBezTo>
                  <a:pt x="573401" y="109644"/>
                  <a:pt x="1015957" y="312220"/>
                  <a:pt x="1247381" y="818151"/>
                </a:cubicBezTo>
                <a:cubicBezTo>
                  <a:pt x="1379130" y="1106176"/>
                  <a:pt x="1425927" y="1459098"/>
                  <a:pt x="1377279" y="1797778"/>
                </a:cubicBezTo>
                <a:lnTo>
                  <a:pt x="508771" y="1533598"/>
                </a:lnTo>
                <a:lnTo>
                  <a:pt x="184620" y="331680"/>
                </a:lnTo>
                <a:close/>
              </a:path>
              <a:path w="1396053" h="1797778" fill="none">
                <a:moveTo>
                  <a:pt x="0" y="55828"/>
                </a:moveTo>
                <a:cubicBezTo>
                  <a:pt x="388781" y="-166208"/>
                  <a:pt x="1015957" y="312220"/>
                  <a:pt x="1247381" y="818151"/>
                </a:cubicBezTo>
                <a:cubicBezTo>
                  <a:pt x="1379130" y="1106176"/>
                  <a:pt x="1425927" y="1459098"/>
                  <a:pt x="1377279" y="1797778"/>
                </a:cubicBezTo>
              </a:path>
            </a:pathLst>
          </a:custGeom>
          <a:noFill/>
          <a:ln w="76200">
            <a:solidFill>
              <a:srgbClr val="00B0F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0A24203-CFF7-4384-B41B-C664E0D0C367}"/>
              </a:ext>
            </a:extLst>
          </p:cNvPr>
          <p:cNvGrpSpPr/>
          <p:nvPr/>
        </p:nvGrpSpPr>
        <p:grpSpPr>
          <a:xfrm>
            <a:off x="3054168" y="4500481"/>
            <a:ext cx="2799557" cy="1861673"/>
            <a:chOff x="9596961" y="2545088"/>
            <a:chExt cx="2318811" cy="1811009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E5C7B4C-BB64-44F9-B172-9B37BFBCFF2A}"/>
                </a:ext>
              </a:extLst>
            </p:cNvPr>
            <p:cNvSpPr/>
            <p:nvPr/>
          </p:nvSpPr>
          <p:spPr>
            <a:xfrm>
              <a:off x="9596961" y="2806698"/>
              <a:ext cx="2103973" cy="1549399"/>
            </a:xfrm>
            <a:prstGeom prst="round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7918383-47F9-444C-A37A-585926F2EDED}"/>
                </a:ext>
              </a:extLst>
            </p:cNvPr>
            <p:cNvSpPr/>
            <p:nvPr/>
          </p:nvSpPr>
          <p:spPr>
            <a:xfrm>
              <a:off x="10764305" y="2584446"/>
              <a:ext cx="1151467" cy="444504"/>
            </a:xfrm>
            <a:prstGeom prst="roundRect">
              <a:avLst>
                <a:gd name="adj" fmla="val 43333"/>
              </a:avLst>
            </a:prstGeom>
            <a:solidFill>
              <a:srgbClr val="FFC000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0DECB8D-E71B-45D0-9596-8CCED43EF989}"/>
                </a:ext>
              </a:extLst>
            </p:cNvPr>
            <p:cNvSpPr txBox="1"/>
            <p:nvPr/>
          </p:nvSpPr>
          <p:spPr>
            <a:xfrm>
              <a:off x="11092384" y="2545088"/>
              <a:ext cx="4953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Montserrtat"/>
                </a:rPr>
                <a:t>5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C4D94CB-7012-49E9-A9B4-3343CE2B329E}"/>
              </a:ext>
            </a:extLst>
          </p:cNvPr>
          <p:cNvSpPr txBox="1"/>
          <p:nvPr/>
        </p:nvSpPr>
        <p:spPr>
          <a:xfrm>
            <a:off x="3199355" y="5177766"/>
            <a:ext cx="2242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Montserrtat"/>
              </a:rPr>
              <a:t>Multilevel</a:t>
            </a:r>
          </a:p>
          <a:p>
            <a:pPr algn="ctr"/>
            <a:r>
              <a:rPr lang="en-US" sz="2800" b="1" dirty="0">
                <a:latin typeface="Montserrtat"/>
              </a:rPr>
              <a:t>Queue</a:t>
            </a:r>
          </a:p>
        </p:txBody>
      </p:sp>
      <p:sp>
        <p:nvSpPr>
          <p:cNvPr id="41" name="Arc 27">
            <a:extLst>
              <a:ext uri="{FF2B5EF4-FFF2-40B4-BE49-F238E27FC236}">
                <a16:creationId xmlns:a16="http://schemas.microsoft.com/office/drawing/2014/main" id="{12C7E77B-7ADE-434F-AA75-EDE17A08D251}"/>
              </a:ext>
            </a:extLst>
          </p:cNvPr>
          <p:cNvSpPr/>
          <p:nvPr/>
        </p:nvSpPr>
        <p:spPr>
          <a:xfrm rot="7723576">
            <a:off x="6053102" y="5220020"/>
            <a:ext cx="1109317" cy="1124853"/>
          </a:xfrm>
          <a:custGeom>
            <a:avLst/>
            <a:gdLst>
              <a:gd name="connsiteX0" fmla="*/ 563127 w 1774556"/>
              <a:gd name="connsiteY0" fmla="*/ 89249 h 2582333"/>
              <a:gd name="connsiteX1" fmla="*/ 1625888 w 1774556"/>
              <a:gd name="connsiteY1" fmla="*/ 575720 h 2582333"/>
              <a:gd name="connsiteX2" fmla="*/ 1755786 w 1774556"/>
              <a:gd name="connsiteY2" fmla="*/ 1555347 h 2582333"/>
              <a:gd name="connsiteX3" fmla="*/ 887278 w 1774556"/>
              <a:gd name="connsiteY3" fmla="*/ 1291167 h 2582333"/>
              <a:gd name="connsiteX4" fmla="*/ 563127 w 1774556"/>
              <a:gd name="connsiteY4" fmla="*/ 89249 h 2582333"/>
              <a:gd name="connsiteX0" fmla="*/ 563127 w 1774556"/>
              <a:gd name="connsiteY0" fmla="*/ 89249 h 2582333"/>
              <a:gd name="connsiteX1" fmla="*/ 1625888 w 1774556"/>
              <a:gd name="connsiteY1" fmla="*/ 575720 h 2582333"/>
              <a:gd name="connsiteX2" fmla="*/ 1755786 w 1774556"/>
              <a:gd name="connsiteY2" fmla="*/ 1555347 h 2582333"/>
              <a:gd name="connsiteX0" fmla="*/ 184620 w 1396053"/>
              <a:gd name="connsiteY0" fmla="*/ 331680 h 1797778"/>
              <a:gd name="connsiteX1" fmla="*/ 1247381 w 1396053"/>
              <a:gd name="connsiteY1" fmla="*/ 818151 h 1797778"/>
              <a:gd name="connsiteX2" fmla="*/ 1377279 w 1396053"/>
              <a:gd name="connsiteY2" fmla="*/ 1797778 h 1797778"/>
              <a:gd name="connsiteX3" fmla="*/ 508771 w 1396053"/>
              <a:gd name="connsiteY3" fmla="*/ 1533598 h 1797778"/>
              <a:gd name="connsiteX4" fmla="*/ 184620 w 1396053"/>
              <a:gd name="connsiteY4" fmla="*/ 331680 h 1797778"/>
              <a:gd name="connsiteX0" fmla="*/ 0 w 1396053"/>
              <a:gd name="connsiteY0" fmla="*/ 55828 h 1797778"/>
              <a:gd name="connsiteX1" fmla="*/ 1247381 w 1396053"/>
              <a:gd name="connsiteY1" fmla="*/ 818151 h 1797778"/>
              <a:gd name="connsiteX2" fmla="*/ 1377279 w 1396053"/>
              <a:gd name="connsiteY2" fmla="*/ 1797778 h 179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6053" h="1797778" stroke="0" extrusionOk="0">
                <a:moveTo>
                  <a:pt x="184620" y="331680"/>
                </a:moveTo>
                <a:cubicBezTo>
                  <a:pt x="573401" y="109644"/>
                  <a:pt x="1015957" y="312220"/>
                  <a:pt x="1247381" y="818151"/>
                </a:cubicBezTo>
                <a:cubicBezTo>
                  <a:pt x="1379130" y="1106176"/>
                  <a:pt x="1425927" y="1459098"/>
                  <a:pt x="1377279" y="1797778"/>
                </a:cubicBezTo>
                <a:lnTo>
                  <a:pt x="508771" y="1533598"/>
                </a:lnTo>
                <a:lnTo>
                  <a:pt x="184620" y="331680"/>
                </a:lnTo>
                <a:close/>
              </a:path>
              <a:path w="1396053" h="1797778" fill="none">
                <a:moveTo>
                  <a:pt x="0" y="55828"/>
                </a:moveTo>
                <a:cubicBezTo>
                  <a:pt x="388781" y="-166208"/>
                  <a:pt x="1015957" y="312220"/>
                  <a:pt x="1247381" y="818151"/>
                </a:cubicBezTo>
                <a:cubicBezTo>
                  <a:pt x="1379130" y="1106176"/>
                  <a:pt x="1425927" y="1459098"/>
                  <a:pt x="1377279" y="1797778"/>
                </a:cubicBezTo>
              </a:path>
            </a:pathLst>
          </a:custGeom>
          <a:noFill/>
          <a:ln w="76200">
            <a:solidFill>
              <a:srgbClr val="00206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C744C7C-F852-4360-833A-7B492EB562CB}"/>
              </a:ext>
            </a:extLst>
          </p:cNvPr>
          <p:cNvGrpSpPr/>
          <p:nvPr/>
        </p:nvGrpSpPr>
        <p:grpSpPr>
          <a:xfrm>
            <a:off x="7628702" y="4576153"/>
            <a:ext cx="2939983" cy="1979257"/>
            <a:chOff x="6616693" y="2806699"/>
            <a:chExt cx="2415120" cy="1850366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EFE0C72B-C7E0-401B-8E95-058213EDB113}"/>
                </a:ext>
              </a:extLst>
            </p:cNvPr>
            <p:cNvSpPr/>
            <p:nvPr/>
          </p:nvSpPr>
          <p:spPr>
            <a:xfrm>
              <a:off x="6616693" y="2806699"/>
              <a:ext cx="2103973" cy="1549399"/>
            </a:xfrm>
            <a:prstGeom prst="roundRect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3C0D8175-5AA6-4F48-8509-45FA0C7DFDC6}"/>
                </a:ext>
              </a:extLst>
            </p:cNvPr>
            <p:cNvSpPr/>
            <p:nvPr/>
          </p:nvSpPr>
          <p:spPr>
            <a:xfrm>
              <a:off x="7880346" y="4165595"/>
              <a:ext cx="1151467" cy="444504"/>
            </a:xfrm>
            <a:prstGeom prst="roundRect">
              <a:avLst>
                <a:gd name="adj" fmla="val 43333"/>
              </a:avLst>
            </a:prstGeom>
            <a:solidFill>
              <a:schemeClr val="accent2">
                <a:lumMod val="75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DDB1447-D433-4A5B-8488-AC3A955D872F}"/>
                </a:ext>
              </a:extLst>
            </p:cNvPr>
            <p:cNvSpPr txBox="1"/>
            <p:nvPr/>
          </p:nvSpPr>
          <p:spPr>
            <a:xfrm>
              <a:off x="8252352" y="4133845"/>
              <a:ext cx="4683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Montserrtat"/>
                </a:rPr>
                <a:t>6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439E22A0-8283-4A5D-B878-194ACC9595B6}"/>
              </a:ext>
            </a:extLst>
          </p:cNvPr>
          <p:cNvSpPr txBox="1"/>
          <p:nvPr/>
        </p:nvSpPr>
        <p:spPr>
          <a:xfrm>
            <a:off x="7974557" y="4769347"/>
            <a:ext cx="18895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Montserrtat"/>
              </a:rPr>
              <a:t>Multilevel</a:t>
            </a:r>
          </a:p>
          <a:p>
            <a:pPr algn="ctr"/>
            <a:r>
              <a:rPr lang="en-US" sz="2800" b="1" dirty="0">
                <a:latin typeface="Montserrtat"/>
              </a:rPr>
              <a:t>Feedback </a:t>
            </a:r>
          </a:p>
          <a:p>
            <a:pPr algn="ctr"/>
            <a:r>
              <a:rPr lang="en-US" sz="2800" b="1" dirty="0">
                <a:latin typeface="Montserrtat"/>
              </a:rPr>
              <a:t>Queue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D4653DD-EB9D-400E-AEEC-B89DD98AD4B0}"/>
              </a:ext>
            </a:extLst>
          </p:cNvPr>
          <p:cNvSpPr/>
          <p:nvPr/>
        </p:nvSpPr>
        <p:spPr>
          <a:xfrm>
            <a:off x="172416" y="366108"/>
            <a:ext cx="4827011" cy="69143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99F4F9-739B-4A61-A9EA-DFEEDDB4625D}"/>
              </a:ext>
            </a:extLst>
          </p:cNvPr>
          <p:cNvSpPr txBox="1"/>
          <p:nvPr/>
        </p:nvSpPr>
        <p:spPr>
          <a:xfrm>
            <a:off x="526198" y="362478"/>
            <a:ext cx="5582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Scheduling Algorithms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47C7DB-D2F4-48E5-9239-A243BF9F4BF2}"/>
              </a:ext>
            </a:extLst>
          </p:cNvPr>
          <p:cNvSpPr/>
          <p:nvPr/>
        </p:nvSpPr>
        <p:spPr>
          <a:xfrm>
            <a:off x="95700" y="185801"/>
            <a:ext cx="405746" cy="1052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5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75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25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75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25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75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25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750"/>
                            </p:stCondLst>
                            <p:childTnLst>
                              <p:par>
                                <p:cTn id="7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500"/>
                            </p:stCondLst>
                            <p:childTnLst>
                              <p:par>
                                <p:cTn id="7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250"/>
                            </p:stCondLst>
                            <p:childTnLst>
                              <p:par>
                                <p:cTn id="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1000"/>
                            </p:stCondLst>
                            <p:childTnLst>
                              <p:par>
                                <p:cTn id="8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175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2500"/>
                            </p:stCondLst>
                            <p:childTnLst>
                              <p:par>
                                <p:cTn id="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3250"/>
                            </p:stCondLst>
                            <p:childTnLst>
                              <p:par>
                                <p:cTn id="9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4000"/>
                            </p:stCondLst>
                            <p:childTnLst>
                              <p:par>
                                <p:cTn id="9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4500"/>
                            </p:stCondLst>
                            <p:childTnLst>
                              <p:par>
                                <p:cTn id="10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000"/>
                            </p:stCondLst>
                            <p:childTnLst>
                              <p:par>
                                <p:cTn id="1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8" grpId="0" animBg="1"/>
      <p:bldP spid="30" grpId="0" animBg="1"/>
      <p:bldP spid="31" grpId="0" animBg="1"/>
      <p:bldP spid="34" grpId="0"/>
      <p:bldP spid="41" grpId="0" animBg="1"/>
      <p:bldP spid="4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1454</TotalTime>
  <Words>869</Words>
  <Application>Microsoft Office PowerPoint</Application>
  <PresentationFormat>Widescreen</PresentationFormat>
  <Paragraphs>168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42" baseType="lpstr">
      <vt:lpstr>Anton</vt:lpstr>
      <vt:lpstr>Arial</vt:lpstr>
      <vt:lpstr>Barlow Bold</vt:lpstr>
      <vt:lpstr>Berlin Sans FB Demi</vt:lpstr>
      <vt:lpstr>Calibri</vt:lpstr>
      <vt:lpstr>Calibri Light</vt:lpstr>
      <vt:lpstr>Canva Sans Bold</vt:lpstr>
      <vt:lpstr>Clear Sans</vt:lpstr>
      <vt:lpstr>Montserrtat</vt:lpstr>
      <vt:lpstr>Open Sauce</vt:lpstr>
      <vt:lpstr>Open Sauce Bold</vt:lpstr>
      <vt:lpstr>Open Sauce Heavy</vt:lpstr>
      <vt:lpstr>Poppins</vt:lpstr>
      <vt:lpstr>Poppins Bold</vt:lpstr>
      <vt:lpstr>Poppins Semi-Bold</vt:lpstr>
      <vt:lpstr>Public Sans</vt:lpstr>
      <vt:lpstr>Public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minara jahan</dc:creator>
  <cp:lastModifiedBy>minara jahan</cp:lastModifiedBy>
  <cp:revision>62</cp:revision>
  <dcterms:created xsi:type="dcterms:W3CDTF">2025-05-07T00:58:35Z</dcterms:created>
  <dcterms:modified xsi:type="dcterms:W3CDTF">2025-05-14T03:50:48Z</dcterms:modified>
</cp:coreProperties>
</file>